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42"/>
  </p:notesMasterIdLst>
  <p:handoutMasterIdLst>
    <p:handoutMasterId r:id="rId43"/>
  </p:handoutMasterIdLst>
  <p:sldIdLst>
    <p:sldId id="256" r:id="rId5"/>
    <p:sldId id="257" r:id="rId6"/>
    <p:sldId id="261" r:id="rId7"/>
    <p:sldId id="259"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94" r:id="rId24"/>
    <p:sldId id="277" r:id="rId25"/>
    <p:sldId id="278" r:id="rId26"/>
    <p:sldId id="297" r:id="rId27"/>
    <p:sldId id="298" r:id="rId28"/>
    <p:sldId id="299" r:id="rId29"/>
    <p:sldId id="300" r:id="rId30"/>
    <p:sldId id="301" r:id="rId31"/>
    <p:sldId id="302" r:id="rId32"/>
    <p:sldId id="279" r:id="rId33"/>
    <p:sldId id="303" r:id="rId34"/>
    <p:sldId id="304" r:id="rId35"/>
    <p:sldId id="305" r:id="rId36"/>
    <p:sldId id="306" r:id="rId37"/>
    <p:sldId id="307" r:id="rId38"/>
    <p:sldId id="295" r:id="rId39"/>
    <p:sldId id="296" r:id="rId40"/>
    <p:sldId id="26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22ECF-398F-4E5E-8020-47313B356C6B}" v="56" dt="2024-06-02T21:31:01.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073" autoAdjust="0"/>
  </p:normalViewPr>
  <p:slideViewPr>
    <p:cSldViewPr snapToGrid="0">
      <p:cViewPr varScale="1">
        <p:scale>
          <a:sx n="52" d="100"/>
          <a:sy n="52" d="100"/>
        </p:scale>
        <p:origin x="1228" y="4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om Abera" userId="353caa7d06450a03" providerId="LiveId" clId="{00422ECF-398F-4E5E-8020-47313B356C6B}"/>
    <pc:docChg chg="undo redo custSel addSld delSld modSld">
      <pc:chgData name="Nahom Abera" userId="353caa7d06450a03" providerId="LiveId" clId="{00422ECF-398F-4E5E-8020-47313B356C6B}" dt="2024-06-02T21:31:01.668" v="5558"/>
      <pc:docMkLst>
        <pc:docMk/>
      </pc:docMkLst>
      <pc:sldChg chg="addSp delSp modSp mod modTransition modAnim modNotesTx">
        <pc:chgData name="Nahom Abera" userId="353caa7d06450a03" providerId="LiveId" clId="{00422ECF-398F-4E5E-8020-47313B356C6B}" dt="2024-05-29T00:14:34.848" v="5303"/>
        <pc:sldMkLst>
          <pc:docMk/>
          <pc:sldMk cId="2185875816" sldId="256"/>
        </pc:sldMkLst>
        <pc:picChg chg="add del mod">
          <ac:chgData name="Nahom Abera" userId="353caa7d06450a03" providerId="LiveId" clId="{00422ECF-398F-4E5E-8020-47313B356C6B}" dt="2024-05-28T23:56:49.258" v="5285"/>
          <ac:picMkLst>
            <pc:docMk/>
            <pc:sldMk cId="2185875816" sldId="256"/>
            <ac:picMk id="8" creationId="{7E2E99B3-69BF-C32F-B954-7A8A186AF277}"/>
          </ac:picMkLst>
        </pc:picChg>
        <pc:picChg chg="add del mod ord">
          <ac:chgData name="Nahom Abera" userId="353caa7d06450a03" providerId="LiveId" clId="{00422ECF-398F-4E5E-8020-47313B356C6B}" dt="2024-05-28T23:59:57.640" v="5286"/>
          <ac:picMkLst>
            <pc:docMk/>
            <pc:sldMk cId="2185875816" sldId="256"/>
            <ac:picMk id="13" creationId="{DD47240B-7F8E-9E21-C7F1-59673DCB40A4}"/>
          </ac:picMkLst>
        </pc:picChg>
        <pc:picChg chg="add del mod">
          <ac:chgData name="Nahom Abera" userId="353caa7d06450a03" providerId="LiveId" clId="{00422ECF-398F-4E5E-8020-47313B356C6B}" dt="2024-05-29T00:00:14.013" v="5295"/>
          <ac:picMkLst>
            <pc:docMk/>
            <pc:sldMk cId="2185875816" sldId="256"/>
            <ac:picMk id="37" creationId="{B59503D8-7F26-EA10-D795-587EDDC6C4C5}"/>
          </ac:picMkLst>
        </pc:picChg>
        <pc:picChg chg="add del mod ord">
          <ac:chgData name="Nahom Abera" userId="353caa7d06450a03" providerId="LiveId" clId="{00422ECF-398F-4E5E-8020-47313B356C6B}" dt="2024-05-29T00:00:35.851" v="5296"/>
          <ac:picMkLst>
            <pc:docMk/>
            <pc:sldMk cId="2185875816" sldId="256"/>
            <ac:picMk id="40" creationId="{3030CCB2-6B22-C15D-5B9A-0D71FC5BF2F1}"/>
          </ac:picMkLst>
        </pc:picChg>
        <pc:picChg chg="add del mod">
          <ac:chgData name="Nahom Abera" userId="353caa7d06450a03" providerId="LiveId" clId="{00422ECF-398F-4E5E-8020-47313B356C6B}" dt="2024-05-29T00:00:38.008" v="5299"/>
          <ac:picMkLst>
            <pc:docMk/>
            <pc:sldMk cId="2185875816" sldId="256"/>
            <ac:picMk id="41" creationId="{A9BCEC80-B83C-AA97-140B-A28DCA205D38}"/>
          </ac:picMkLst>
        </pc:picChg>
        <pc:picChg chg="add del mod ord">
          <ac:chgData name="Nahom Abera" userId="353caa7d06450a03" providerId="LiveId" clId="{00422ECF-398F-4E5E-8020-47313B356C6B}" dt="2024-05-29T00:00:44.740" v="5300"/>
          <ac:picMkLst>
            <pc:docMk/>
            <pc:sldMk cId="2185875816" sldId="256"/>
            <ac:picMk id="42" creationId="{D5426B16-B97C-5C17-8263-01C97EC87A21}"/>
          </ac:picMkLst>
        </pc:picChg>
        <pc:picChg chg="add del mod">
          <ac:chgData name="Nahom Abera" userId="353caa7d06450a03" providerId="LiveId" clId="{00422ECF-398F-4E5E-8020-47313B356C6B}" dt="2024-05-29T00:00:47.237" v="5302"/>
          <ac:picMkLst>
            <pc:docMk/>
            <pc:sldMk cId="2185875816" sldId="256"/>
            <ac:picMk id="43" creationId="{F804E49A-86CA-5394-DF9D-1B38BAE03547}"/>
          </ac:picMkLst>
        </pc:picChg>
        <pc:picChg chg="add del mod ord">
          <ac:chgData name="Nahom Abera" userId="353caa7d06450a03" providerId="LiveId" clId="{00422ECF-398F-4E5E-8020-47313B356C6B}" dt="2024-05-29T00:14:34.848" v="5303"/>
          <ac:picMkLst>
            <pc:docMk/>
            <pc:sldMk cId="2185875816" sldId="256"/>
            <ac:picMk id="46" creationId="{4948ABF2-EA0E-6A39-9F23-35B74897EEE8}"/>
          </ac:picMkLst>
        </pc:picChg>
        <pc:picChg chg="add mod">
          <ac:chgData name="Nahom Abera" userId="353caa7d06450a03" providerId="LiveId" clId="{00422ECF-398F-4E5E-8020-47313B356C6B}" dt="2024-05-29T00:14:34.848" v="5303"/>
          <ac:picMkLst>
            <pc:docMk/>
            <pc:sldMk cId="2185875816" sldId="256"/>
            <ac:picMk id="47" creationId="{228F7A67-56A2-4C97-62ED-49C01261E511}"/>
          </ac:picMkLst>
        </pc:picChg>
      </pc:sldChg>
      <pc:sldChg chg="addSp delSp modSp mod modTransition modAnim modNotesTx">
        <pc:chgData name="Nahom Abera" userId="353caa7d06450a03" providerId="LiveId" clId="{00422ECF-398F-4E5E-8020-47313B356C6B}" dt="2024-05-29T00:14:34.848" v="5303"/>
        <pc:sldMkLst>
          <pc:docMk/>
          <pc:sldMk cId="302665335" sldId="257"/>
        </pc:sldMkLst>
        <pc:picChg chg="add del mod">
          <ac:chgData name="Nahom Abera" userId="353caa7d06450a03" providerId="LiveId" clId="{00422ECF-398F-4E5E-8020-47313B356C6B}" dt="2024-05-28T23:56:49.258" v="5285"/>
          <ac:picMkLst>
            <pc:docMk/>
            <pc:sldMk cId="302665335" sldId="257"/>
            <ac:picMk id="7" creationId="{1E5A35FF-EED1-8A4D-16BC-F9BFCF3EAC44}"/>
          </ac:picMkLst>
        </pc:picChg>
        <pc:picChg chg="add del mod ord">
          <ac:chgData name="Nahom Abera" userId="353caa7d06450a03" providerId="LiveId" clId="{00422ECF-398F-4E5E-8020-47313B356C6B}" dt="2024-05-28T23:59:57.640" v="5286"/>
          <ac:picMkLst>
            <pc:docMk/>
            <pc:sldMk cId="302665335" sldId="257"/>
            <ac:picMk id="9" creationId="{2DFEA835-D8AC-C370-9F1C-186D09AC1AA9}"/>
          </ac:picMkLst>
        </pc:picChg>
        <pc:picChg chg="add del mod">
          <ac:chgData name="Nahom Abera" userId="353caa7d06450a03" providerId="LiveId" clId="{00422ECF-398F-4E5E-8020-47313B356C6B}" dt="2024-05-29T00:00:14.013" v="5295"/>
          <ac:picMkLst>
            <pc:docMk/>
            <pc:sldMk cId="302665335" sldId="257"/>
            <ac:picMk id="10" creationId="{1B9F0E0A-2CD5-AC68-AD46-FCBF56B59295}"/>
          </ac:picMkLst>
        </pc:picChg>
        <pc:picChg chg="add del mod ord">
          <ac:chgData name="Nahom Abera" userId="353caa7d06450a03" providerId="LiveId" clId="{00422ECF-398F-4E5E-8020-47313B356C6B}" dt="2024-05-29T00:00:35.851" v="5296"/>
          <ac:picMkLst>
            <pc:docMk/>
            <pc:sldMk cId="302665335" sldId="257"/>
            <ac:picMk id="11" creationId="{378C7A5E-BCCE-5839-E320-D8DAE4DC5F9B}"/>
          </ac:picMkLst>
        </pc:picChg>
        <pc:picChg chg="add del mod">
          <ac:chgData name="Nahom Abera" userId="353caa7d06450a03" providerId="LiveId" clId="{00422ECF-398F-4E5E-8020-47313B356C6B}" dt="2024-05-29T00:00:38.008" v="5299"/>
          <ac:picMkLst>
            <pc:docMk/>
            <pc:sldMk cId="302665335" sldId="257"/>
            <ac:picMk id="12" creationId="{904AFBB3-FEB1-A475-5F7D-E7B403C44D68}"/>
          </ac:picMkLst>
        </pc:picChg>
        <pc:picChg chg="add del mod ord">
          <ac:chgData name="Nahom Abera" userId="353caa7d06450a03" providerId="LiveId" clId="{00422ECF-398F-4E5E-8020-47313B356C6B}" dt="2024-05-29T00:14:34.848" v="5303"/>
          <ac:picMkLst>
            <pc:docMk/>
            <pc:sldMk cId="302665335" sldId="257"/>
            <ac:picMk id="15" creationId="{040E06F7-BBEE-67F5-31BD-6DD1139484E1}"/>
          </ac:picMkLst>
        </pc:picChg>
        <pc:picChg chg="add mod">
          <ac:chgData name="Nahom Abera" userId="353caa7d06450a03" providerId="LiveId" clId="{00422ECF-398F-4E5E-8020-47313B356C6B}" dt="2024-05-29T00:14:34.848" v="5303"/>
          <ac:picMkLst>
            <pc:docMk/>
            <pc:sldMk cId="302665335" sldId="257"/>
            <ac:picMk id="16" creationId="{0257EEBD-9676-7C02-970A-33D29BC2F874}"/>
          </ac:picMkLst>
        </pc:picChg>
      </pc:sldChg>
      <pc:sldChg chg="addSp delSp modSp mod modTransition modAnim modNotesTx">
        <pc:chgData name="Nahom Abera" userId="353caa7d06450a03" providerId="LiveId" clId="{00422ECF-398F-4E5E-8020-47313B356C6B}" dt="2024-05-29T00:14:34.848" v="5303"/>
        <pc:sldMkLst>
          <pc:docMk/>
          <pc:sldMk cId="4084789884" sldId="259"/>
        </pc:sldMkLst>
        <pc:spChg chg="mod">
          <ac:chgData name="Nahom Abera" userId="353caa7d06450a03" providerId="LiveId" clId="{00422ECF-398F-4E5E-8020-47313B356C6B}" dt="2024-05-28T20:01:12.654" v="1231" actId="20577"/>
          <ac:spMkLst>
            <pc:docMk/>
            <pc:sldMk cId="4084789884" sldId="259"/>
            <ac:spMk id="4" creationId="{CEF9217B-3920-EFFB-5322-393118BCFE72}"/>
          </ac:spMkLst>
        </pc:spChg>
        <pc:picChg chg="add del mod">
          <ac:chgData name="Nahom Abera" userId="353caa7d06450a03" providerId="LiveId" clId="{00422ECF-398F-4E5E-8020-47313B356C6B}" dt="2024-05-28T23:56:49.258" v="5285"/>
          <ac:picMkLst>
            <pc:docMk/>
            <pc:sldMk cId="4084789884" sldId="259"/>
            <ac:picMk id="11" creationId="{E599D2AD-E3B1-6D8E-6FA1-F2DBCA9290C4}"/>
          </ac:picMkLst>
        </pc:picChg>
        <pc:picChg chg="add del mod ord">
          <ac:chgData name="Nahom Abera" userId="353caa7d06450a03" providerId="LiveId" clId="{00422ECF-398F-4E5E-8020-47313B356C6B}" dt="2024-05-28T23:59:57.640" v="5286"/>
          <ac:picMkLst>
            <pc:docMk/>
            <pc:sldMk cId="4084789884" sldId="259"/>
            <ac:picMk id="13" creationId="{FC71D366-057B-1038-87E7-664B141682FE}"/>
          </ac:picMkLst>
        </pc:picChg>
        <pc:picChg chg="add del mod">
          <ac:chgData name="Nahom Abera" userId="353caa7d06450a03" providerId="LiveId" clId="{00422ECF-398F-4E5E-8020-47313B356C6B}" dt="2024-05-29T00:00:14.013" v="5295"/>
          <ac:picMkLst>
            <pc:docMk/>
            <pc:sldMk cId="4084789884" sldId="259"/>
            <ac:picMk id="14" creationId="{762A977C-75C9-7C74-4E82-D0D9F3402CA4}"/>
          </ac:picMkLst>
        </pc:picChg>
        <pc:picChg chg="add del mod ord">
          <ac:chgData name="Nahom Abera" userId="353caa7d06450a03" providerId="LiveId" clId="{00422ECF-398F-4E5E-8020-47313B356C6B}" dt="2024-05-29T00:14:34.848" v="5303"/>
          <ac:picMkLst>
            <pc:docMk/>
            <pc:sldMk cId="4084789884" sldId="259"/>
            <ac:picMk id="16" creationId="{87AC5F5E-3D28-4919-D472-2CACF91CE7FB}"/>
          </ac:picMkLst>
        </pc:picChg>
        <pc:picChg chg="add mod">
          <ac:chgData name="Nahom Abera" userId="353caa7d06450a03" providerId="LiveId" clId="{00422ECF-398F-4E5E-8020-47313B356C6B}" dt="2024-05-29T00:14:34.848" v="5303"/>
          <ac:picMkLst>
            <pc:docMk/>
            <pc:sldMk cId="4084789884" sldId="259"/>
            <ac:picMk id="17" creationId="{B873244E-5B8E-F7E4-AD6B-EB962825DB42}"/>
          </ac:picMkLst>
        </pc:picChg>
      </pc:sldChg>
      <pc:sldChg chg="addSp delSp modSp mod modTransition modAnim">
        <pc:chgData name="Nahom Abera" userId="353caa7d06450a03" providerId="LiveId" clId="{00422ECF-398F-4E5E-8020-47313B356C6B}" dt="2024-05-29T00:38:47.547" v="5346"/>
        <pc:sldMkLst>
          <pc:docMk/>
          <pc:sldMk cId="3906540354" sldId="260"/>
        </pc:sldMkLst>
        <pc:picChg chg="add del mod">
          <ac:chgData name="Nahom Abera" userId="353caa7d06450a03" providerId="LiveId" clId="{00422ECF-398F-4E5E-8020-47313B356C6B}" dt="2024-05-29T00:36:42.490" v="5330"/>
          <ac:picMkLst>
            <pc:docMk/>
            <pc:sldMk cId="3906540354" sldId="260"/>
            <ac:picMk id="5" creationId="{D79E4A16-124B-997D-AB08-71A65635F77A}"/>
          </ac:picMkLst>
        </pc:picChg>
        <pc:picChg chg="add del mod ord">
          <ac:chgData name="Nahom Abera" userId="353caa7d06450a03" providerId="LiveId" clId="{00422ECF-398F-4E5E-8020-47313B356C6B}" dt="2024-05-29T00:36:56.196" v="5331"/>
          <ac:picMkLst>
            <pc:docMk/>
            <pc:sldMk cId="3906540354" sldId="260"/>
            <ac:picMk id="8" creationId="{5D927245-29D6-0E9D-CD6A-3A1CA6FEA41D}"/>
          </ac:picMkLst>
        </pc:picChg>
        <pc:picChg chg="add del mod">
          <ac:chgData name="Nahom Abera" userId="353caa7d06450a03" providerId="LiveId" clId="{00422ECF-398F-4E5E-8020-47313B356C6B}" dt="2024-05-29T00:36:59.299" v="5333"/>
          <ac:picMkLst>
            <pc:docMk/>
            <pc:sldMk cId="3906540354" sldId="260"/>
            <ac:picMk id="9" creationId="{1704B5B7-C908-F38A-1EDD-9919FC51E8ED}"/>
          </ac:picMkLst>
        </pc:picChg>
        <pc:picChg chg="add del mod ord">
          <ac:chgData name="Nahom Abera" userId="353caa7d06450a03" providerId="LiveId" clId="{00422ECF-398F-4E5E-8020-47313B356C6B}" dt="2024-05-29T00:37:15.233" v="5334"/>
          <ac:picMkLst>
            <pc:docMk/>
            <pc:sldMk cId="3906540354" sldId="260"/>
            <ac:picMk id="12" creationId="{8E7E0B7C-CBDC-035A-E8D8-70E85EF851D4}"/>
          </ac:picMkLst>
        </pc:picChg>
        <pc:picChg chg="add del mod">
          <ac:chgData name="Nahom Abera" userId="353caa7d06450a03" providerId="LiveId" clId="{00422ECF-398F-4E5E-8020-47313B356C6B}" dt="2024-05-29T00:37:17.085" v="5336"/>
          <ac:picMkLst>
            <pc:docMk/>
            <pc:sldMk cId="3906540354" sldId="260"/>
            <ac:picMk id="13" creationId="{37768A53-CA1C-7A3C-66AE-70C4663AE648}"/>
          </ac:picMkLst>
        </pc:picChg>
        <pc:picChg chg="add del mod ord">
          <ac:chgData name="Nahom Abera" userId="353caa7d06450a03" providerId="LiveId" clId="{00422ECF-398F-4E5E-8020-47313B356C6B}" dt="2024-05-29T00:37:38.117" v="5337"/>
          <ac:picMkLst>
            <pc:docMk/>
            <pc:sldMk cId="3906540354" sldId="260"/>
            <ac:picMk id="16" creationId="{6FF61ED9-93CB-5C57-0549-B6363ED2FF7E}"/>
          </ac:picMkLst>
        </pc:picChg>
        <pc:picChg chg="add del mod">
          <ac:chgData name="Nahom Abera" userId="353caa7d06450a03" providerId="LiveId" clId="{00422ECF-398F-4E5E-8020-47313B356C6B}" dt="2024-05-29T00:38:04.122" v="5339"/>
          <ac:picMkLst>
            <pc:docMk/>
            <pc:sldMk cId="3906540354" sldId="260"/>
            <ac:picMk id="17" creationId="{9AEAD528-4990-D9DE-94BA-BE380317226A}"/>
          </ac:picMkLst>
        </pc:picChg>
        <pc:picChg chg="add del mod ord">
          <ac:chgData name="Nahom Abera" userId="353caa7d06450a03" providerId="LiveId" clId="{00422ECF-398F-4E5E-8020-47313B356C6B}" dt="2024-05-29T00:38:11.277" v="5340"/>
          <ac:picMkLst>
            <pc:docMk/>
            <pc:sldMk cId="3906540354" sldId="260"/>
            <ac:picMk id="22" creationId="{AFDE70DB-94BB-68FE-2A95-537719632663}"/>
          </ac:picMkLst>
        </pc:picChg>
        <pc:picChg chg="add del mod">
          <ac:chgData name="Nahom Abera" userId="353caa7d06450a03" providerId="LiveId" clId="{00422ECF-398F-4E5E-8020-47313B356C6B}" dt="2024-05-29T00:38:16.193" v="5342"/>
          <ac:picMkLst>
            <pc:docMk/>
            <pc:sldMk cId="3906540354" sldId="260"/>
            <ac:picMk id="23" creationId="{0B057AC5-BED6-A455-CC65-D2FF5BC7FEA7}"/>
          </ac:picMkLst>
        </pc:picChg>
        <pc:picChg chg="add del mod ord">
          <ac:chgData name="Nahom Abera" userId="353caa7d06450a03" providerId="LiveId" clId="{00422ECF-398F-4E5E-8020-47313B356C6B}" dt="2024-05-29T00:38:26.941" v="5343"/>
          <ac:picMkLst>
            <pc:docMk/>
            <pc:sldMk cId="3906540354" sldId="260"/>
            <ac:picMk id="26" creationId="{EF302C42-5575-202F-79FE-C77D5454A3E0}"/>
          </ac:picMkLst>
        </pc:picChg>
        <pc:picChg chg="add del mod">
          <ac:chgData name="Nahom Abera" userId="353caa7d06450a03" providerId="LiveId" clId="{00422ECF-398F-4E5E-8020-47313B356C6B}" dt="2024-05-29T00:38:28.554" v="5345"/>
          <ac:picMkLst>
            <pc:docMk/>
            <pc:sldMk cId="3906540354" sldId="260"/>
            <ac:picMk id="27" creationId="{496D8B14-0F84-1A99-BC70-36D7D5B91AD0}"/>
          </ac:picMkLst>
        </pc:picChg>
        <pc:picChg chg="add del mod ord">
          <ac:chgData name="Nahom Abera" userId="353caa7d06450a03" providerId="LiveId" clId="{00422ECF-398F-4E5E-8020-47313B356C6B}" dt="2024-05-29T00:38:47.547" v="5346"/>
          <ac:picMkLst>
            <pc:docMk/>
            <pc:sldMk cId="3906540354" sldId="260"/>
            <ac:picMk id="30" creationId="{A2602E43-AF70-8E9C-8317-796AB2E43FA2}"/>
          </ac:picMkLst>
        </pc:picChg>
        <pc:picChg chg="add mod">
          <ac:chgData name="Nahom Abera" userId="353caa7d06450a03" providerId="LiveId" clId="{00422ECF-398F-4E5E-8020-47313B356C6B}" dt="2024-05-29T00:38:47.547" v="5346"/>
          <ac:picMkLst>
            <pc:docMk/>
            <pc:sldMk cId="3906540354" sldId="260"/>
            <ac:picMk id="31" creationId="{09E6CA35-AD56-486D-CE9F-4345E1834A6A}"/>
          </ac:picMkLst>
        </pc:picChg>
      </pc:sldChg>
      <pc:sldChg chg="addSp delSp modSp mod modTransition modAnim modNotesTx">
        <pc:chgData name="Nahom Abera" userId="353caa7d06450a03" providerId="LiveId" clId="{00422ECF-398F-4E5E-8020-47313B356C6B}" dt="2024-06-02T21:31:01.668" v="5558"/>
        <pc:sldMkLst>
          <pc:docMk/>
          <pc:sldMk cId="956639478" sldId="261"/>
        </pc:sldMkLst>
        <pc:picChg chg="add del mod">
          <ac:chgData name="Nahom Abera" userId="353caa7d06450a03" providerId="LiveId" clId="{00422ECF-398F-4E5E-8020-47313B356C6B}" dt="2024-05-28T23:56:49.258" v="5285"/>
          <ac:picMkLst>
            <pc:docMk/>
            <pc:sldMk cId="956639478" sldId="261"/>
            <ac:picMk id="10" creationId="{56C1F5FB-BD22-6AAC-776B-D575FCE03635}"/>
          </ac:picMkLst>
        </pc:picChg>
        <pc:picChg chg="add del mod ord">
          <ac:chgData name="Nahom Abera" userId="353caa7d06450a03" providerId="LiveId" clId="{00422ECF-398F-4E5E-8020-47313B356C6B}" dt="2024-05-28T23:59:57.640" v="5286"/>
          <ac:picMkLst>
            <pc:docMk/>
            <pc:sldMk cId="956639478" sldId="261"/>
            <ac:picMk id="12" creationId="{8668321A-51FA-A93D-06A7-861E8161B8AB}"/>
          </ac:picMkLst>
        </pc:picChg>
        <pc:picChg chg="add del mod">
          <ac:chgData name="Nahom Abera" userId="353caa7d06450a03" providerId="LiveId" clId="{00422ECF-398F-4E5E-8020-47313B356C6B}" dt="2024-05-29T00:00:14.013" v="5295"/>
          <ac:picMkLst>
            <pc:docMk/>
            <pc:sldMk cId="956639478" sldId="261"/>
            <ac:picMk id="13" creationId="{7E55F99F-CADD-ED57-8F29-AD820D410666}"/>
          </ac:picMkLst>
        </pc:picChg>
        <pc:picChg chg="add del mod ord">
          <ac:chgData name="Nahom Abera" userId="353caa7d06450a03" providerId="LiveId" clId="{00422ECF-398F-4E5E-8020-47313B356C6B}" dt="2024-05-29T00:14:34.848" v="5303"/>
          <ac:picMkLst>
            <pc:docMk/>
            <pc:sldMk cId="956639478" sldId="261"/>
            <ac:picMk id="14" creationId="{CA09F599-8F1F-95B7-D1C6-0B290B0C341D}"/>
          </ac:picMkLst>
        </pc:picChg>
        <pc:picChg chg="add mod">
          <ac:chgData name="Nahom Abera" userId="353caa7d06450a03" providerId="LiveId" clId="{00422ECF-398F-4E5E-8020-47313B356C6B}" dt="2024-05-29T00:14:34.848" v="5303"/>
          <ac:picMkLst>
            <pc:docMk/>
            <pc:sldMk cId="956639478" sldId="261"/>
            <ac:picMk id="15" creationId="{A1716963-470F-FBF0-328C-9715BCD3E616}"/>
          </ac:picMkLst>
        </pc:picChg>
      </pc:sldChg>
      <pc:sldChg chg="addSp delSp modSp mod modTransition modAnim modNotesTx">
        <pc:chgData name="Nahom Abera" userId="353caa7d06450a03" providerId="LiveId" clId="{00422ECF-398F-4E5E-8020-47313B356C6B}" dt="2024-05-29T00:14:34.848" v="5303"/>
        <pc:sldMkLst>
          <pc:docMk/>
          <pc:sldMk cId="627893184" sldId="262"/>
        </pc:sldMkLst>
        <pc:picChg chg="add del mod">
          <ac:chgData name="Nahom Abera" userId="353caa7d06450a03" providerId="LiveId" clId="{00422ECF-398F-4E5E-8020-47313B356C6B}" dt="2024-05-28T23:56:49.258" v="5285"/>
          <ac:picMkLst>
            <pc:docMk/>
            <pc:sldMk cId="627893184" sldId="262"/>
            <ac:picMk id="8" creationId="{4C20AADC-1744-2905-2212-4EFAF4AC8FB5}"/>
          </ac:picMkLst>
        </pc:picChg>
        <pc:picChg chg="add del mod ord">
          <ac:chgData name="Nahom Abera" userId="353caa7d06450a03" providerId="LiveId" clId="{00422ECF-398F-4E5E-8020-47313B356C6B}" dt="2024-05-28T23:59:57.640" v="5286"/>
          <ac:picMkLst>
            <pc:docMk/>
            <pc:sldMk cId="627893184" sldId="262"/>
            <ac:picMk id="10" creationId="{7E6A6534-74E6-FBBD-DF99-98A5AA525913}"/>
          </ac:picMkLst>
        </pc:picChg>
        <pc:picChg chg="add del mod">
          <ac:chgData name="Nahom Abera" userId="353caa7d06450a03" providerId="LiveId" clId="{00422ECF-398F-4E5E-8020-47313B356C6B}" dt="2024-05-29T00:00:00.539" v="5288"/>
          <ac:picMkLst>
            <pc:docMk/>
            <pc:sldMk cId="627893184" sldId="262"/>
            <ac:picMk id="11" creationId="{BACE130B-F93F-E156-E0B5-9A2DDF2DCFAF}"/>
          </ac:picMkLst>
        </pc:picChg>
        <pc:picChg chg="add del mod ord">
          <ac:chgData name="Nahom Abera" userId="353caa7d06450a03" providerId="LiveId" clId="{00422ECF-398F-4E5E-8020-47313B356C6B}" dt="2024-05-29T00:00:10.830" v="5289"/>
          <ac:picMkLst>
            <pc:docMk/>
            <pc:sldMk cId="627893184" sldId="262"/>
            <ac:picMk id="14" creationId="{6B7B4554-1748-38E5-7238-00EA85819067}"/>
          </ac:picMkLst>
        </pc:picChg>
        <pc:picChg chg="add del mod">
          <ac:chgData name="Nahom Abera" userId="353caa7d06450a03" providerId="LiveId" clId="{00422ECF-398F-4E5E-8020-47313B356C6B}" dt="2024-05-29T00:14:34.848" v="5303"/>
          <ac:picMkLst>
            <pc:docMk/>
            <pc:sldMk cId="627893184" sldId="262"/>
            <ac:picMk id="15" creationId="{202B85C8-1DF0-A50E-7893-55CE6E5445EF}"/>
          </ac:picMkLst>
        </pc:picChg>
        <pc:picChg chg="add mod">
          <ac:chgData name="Nahom Abera" userId="353caa7d06450a03" providerId="LiveId" clId="{00422ECF-398F-4E5E-8020-47313B356C6B}" dt="2024-05-29T00:14:34.848" v="5303"/>
          <ac:picMkLst>
            <pc:docMk/>
            <pc:sldMk cId="627893184" sldId="262"/>
            <ac:picMk id="16" creationId="{4103C51F-5F29-7CDB-EFF6-D1E75E983081}"/>
          </ac:picMkLst>
        </pc:picChg>
      </pc:sldChg>
      <pc:sldChg chg="addSp delSp modSp mod modTransition modAnim modNotesTx">
        <pc:chgData name="Nahom Abera" userId="353caa7d06450a03" providerId="LiveId" clId="{00422ECF-398F-4E5E-8020-47313B356C6B}" dt="2024-05-29T00:14:34.848" v="5303"/>
        <pc:sldMkLst>
          <pc:docMk/>
          <pc:sldMk cId="683685475" sldId="263"/>
        </pc:sldMkLst>
        <pc:picChg chg="add del mod">
          <ac:chgData name="Nahom Abera" userId="353caa7d06450a03" providerId="LiveId" clId="{00422ECF-398F-4E5E-8020-47313B356C6B}" dt="2024-05-28T23:56:49.258" v="5285"/>
          <ac:picMkLst>
            <pc:docMk/>
            <pc:sldMk cId="683685475" sldId="263"/>
            <ac:picMk id="8" creationId="{1193A446-8DDB-E3AA-0E80-3F921BA9A9DA}"/>
          </ac:picMkLst>
        </pc:picChg>
        <pc:picChg chg="add del mod ord">
          <ac:chgData name="Nahom Abera" userId="353caa7d06450a03" providerId="LiveId" clId="{00422ECF-398F-4E5E-8020-47313B356C6B}" dt="2024-05-29T00:14:34.848" v="5303"/>
          <ac:picMkLst>
            <pc:docMk/>
            <pc:sldMk cId="683685475" sldId="263"/>
            <ac:picMk id="10" creationId="{048A9908-CDD0-4CB1-B408-61E7AD7D8720}"/>
          </ac:picMkLst>
        </pc:picChg>
        <pc:picChg chg="add mod">
          <ac:chgData name="Nahom Abera" userId="353caa7d06450a03" providerId="LiveId" clId="{00422ECF-398F-4E5E-8020-47313B356C6B}" dt="2024-05-29T00:14:34.848" v="5303"/>
          <ac:picMkLst>
            <pc:docMk/>
            <pc:sldMk cId="683685475" sldId="263"/>
            <ac:picMk id="11" creationId="{B0D754CF-ED20-D4E4-9C76-308FC062BD58}"/>
          </ac:picMkLst>
        </pc:picChg>
      </pc:sldChg>
      <pc:sldChg chg="addSp delSp modSp mod modTransition modAnim modNotesTx">
        <pc:chgData name="Nahom Abera" userId="353caa7d06450a03" providerId="LiveId" clId="{00422ECF-398F-4E5E-8020-47313B356C6B}" dt="2024-05-29T00:14:34.848" v="5303"/>
        <pc:sldMkLst>
          <pc:docMk/>
          <pc:sldMk cId="1224708587" sldId="264"/>
        </pc:sldMkLst>
        <pc:picChg chg="add del mod">
          <ac:chgData name="Nahom Abera" userId="353caa7d06450a03" providerId="LiveId" clId="{00422ECF-398F-4E5E-8020-47313B356C6B}" dt="2024-05-28T23:56:49.258" v="5285"/>
          <ac:picMkLst>
            <pc:docMk/>
            <pc:sldMk cId="1224708587" sldId="264"/>
            <ac:picMk id="10" creationId="{A319ED82-CEFF-BA93-576E-1B9801D8E6FC}"/>
          </ac:picMkLst>
        </pc:picChg>
        <pc:picChg chg="add del mod ord">
          <ac:chgData name="Nahom Abera" userId="353caa7d06450a03" providerId="LiveId" clId="{00422ECF-398F-4E5E-8020-47313B356C6B}" dt="2024-05-29T00:14:34.848" v="5303"/>
          <ac:picMkLst>
            <pc:docMk/>
            <pc:sldMk cId="1224708587" sldId="264"/>
            <ac:picMk id="14" creationId="{24922DDF-96AA-B2A0-6869-38203338C687}"/>
          </ac:picMkLst>
        </pc:picChg>
        <pc:picChg chg="add mod">
          <ac:chgData name="Nahom Abera" userId="353caa7d06450a03" providerId="LiveId" clId="{00422ECF-398F-4E5E-8020-47313B356C6B}" dt="2024-05-29T00:14:34.848" v="5303"/>
          <ac:picMkLst>
            <pc:docMk/>
            <pc:sldMk cId="1224708587" sldId="264"/>
            <ac:picMk id="15" creationId="{DF8D72A8-E853-F47D-1EF1-8714440A109C}"/>
          </ac:picMkLst>
        </pc:picChg>
      </pc:sldChg>
      <pc:sldChg chg="addSp modSp modTransition modNotesTx">
        <pc:chgData name="Nahom Abera" userId="353caa7d06450a03" providerId="LiveId" clId="{00422ECF-398F-4E5E-8020-47313B356C6B}" dt="2024-05-29T00:14:34.848" v="5303"/>
        <pc:sldMkLst>
          <pc:docMk/>
          <pc:sldMk cId="4238315367" sldId="265"/>
        </pc:sldMkLst>
        <pc:picChg chg="add mod">
          <ac:chgData name="Nahom Abera" userId="353caa7d06450a03" providerId="LiveId" clId="{00422ECF-398F-4E5E-8020-47313B356C6B}" dt="2024-05-29T00:14:34.848" v="5303"/>
          <ac:picMkLst>
            <pc:docMk/>
            <pc:sldMk cId="4238315367" sldId="265"/>
            <ac:picMk id="7" creationId="{CAF2A8C1-3140-3CC8-AC43-1BC9F70A5E9D}"/>
          </ac:picMkLst>
        </pc:picChg>
      </pc:sldChg>
      <pc:sldChg chg="addSp modSp modTransition modNotesTx">
        <pc:chgData name="Nahom Abera" userId="353caa7d06450a03" providerId="LiveId" clId="{00422ECF-398F-4E5E-8020-47313B356C6B}" dt="2024-05-29T00:14:34.848" v="5303"/>
        <pc:sldMkLst>
          <pc:docMk/>
          <pc:sldMk cId="3395422033" sldId="266"/>
        </pc:sldMkLst>
        <pc:picChg chg="add mod">
          <ac:chgData name="Nahom Abera" userId="353caa7d06450a03" providerId="LiveId" clId="{00422ECF-398F-4E5E-8020-47313B356C6B}" dt="2024-05-29T00:14:34.848" v="5303"/>
          <ac:picMkLst>
            <pc:docMk/>
            <pc:sldMk cId="3395422033" sldId="266"/>
            <ac:picMk id="8" creationId="{01E9D2C1-148A-8B97-8432-CE984F46605B}"/>
          </ac:picMkLst>
        </pc:picChg>
      </pc:sldChg>
      <pc:sldChg chg="addSp modSp modTransition modNotesTx">
        <pc:chgData name="Nahom Abera" userId="353caa7d06450a03" providerId="LiveId" clId="{00422ECF-398F-4E5E-8020-47313B356C6B}" dt="2024-05-29T00:14:34.848" v="5303"/>
        <pc:sldMkLst>
          <pc:docMk/>
          <pc:sldMk cId="1392857877" sldId="267"/>
        </pc:sldMkLst>
        <pc:picChg chg="add mod">
          <ac:chgData name="Nahom Abera" userId="353caa7d06450a03" providerId="LiveId" clId="{00422ECF-398F-4E5E-8020-47313B356C6B}" dt="2024-05-29T00:14:34.848" v="5303"/>
          <ac:picMkLst>
            <pc:docMk/>
            <pc:sldMk cId="1392857877" sldId="267"/>
            <ac:picMk id="7" creationId="{C98CD37B-6787-92EF-9B5C-DEE9779C94F5}"/>
          </ac:picMkLst>
        </pc:picChg>
      </pc:sldChg>
      <pc:sldChg chg="addSp modSp modTransition modNotesTx">
        <pc:chgData name="Nahom Abera" userId="353caa7d06450a03" providerId="LiveId" clId="{00422ECF-398F-4E5E-8020-47313B356C6B}" dt="2024-05-29T00:14:34.848" v="5303"/>
        <pc:sldMkLst>
          <pc:docMk/>
          <pc:sldMk cId="3670449159" sldId="268"/>
        </pc:sldMkLst>
        <pc:picChg chg="add mod">
          <ac:chgData name="Nahom Abera" userId="353caa7d06450a03" providerId="LiveId" clId="{00422ECF-398F-4E5E-8020-47313B356C6B}" dt="2024-05-29T00:14:34.848" v="5303"/>
          <ac:picMkLst>
            <pc:docMk/>
            <pc:sldMk cId="3670449159" sldId="268"/>
            <ac:picMk id="7" creationId="{2333EB87-8F5B-184B-FBF4-F85EF503C151}"/>
          </ac:picMkLst>
        </pc:picChg>
      </pc:sldChg>
      <pc:sldChg chg="addSp modSp modTransition modNotesTx">
        <pc:chgData name="Nahom Abera" userId="353caa7d06450a03" providerId="LiveId" clId="{00422ECF-398F-4E5E-8020-47313B356C6B}" dt="2024-05-29T00:14:34.848" v="5303"/>
        <pc:sldMkLst>
          <pc:docMk/>
          <pc:sldMk cId="2720256971" sldId="269"/>
        </pc:sldMkLst>
        <pc:picChg chg="add mod">
          <ac:chgData name="Nahom Abera" userId="353caa7d06450a03" providerId="LiveId" clId="{00422ECF-398F-4E5E-8020-47313B356C6B}" dt="2024-05-29T00:14:34.848" v="5303"/>
          <ac:picMkLst>
            <pc:docMk/>
            <pc:sldMk cId="2720256971" sldId="269"/>
            <ac:picMk id="6" creationId="{DE97045F-F739-F008-50E2-AE6C9DE7962C}"/>
          </ac:picMkLst>
        </pc:picChg>
      </pc:sldChg>
      <pc:sldChg chg="addSp modSp mod modTransition modNotesTx">
        <pc:chgData name="Nahom Abera" userId="353caa7d06450a03" providerId="LiveId" clId="{00422ECF-398F-4E5E-8020-47313B356C6B}" dt="2024-05-29T00:14:34.848" v="5303"/>
        <pc:sldMkLst>
          <pc:docMk/>
          <pc:sldMk cId="4148362919" sldId="270"/>
        </pc:sldMkLst>
        <pc:spChg chg="mod">
          <ac:chgData name="Nahom Abera" userId="353caa7d06450a03" providerId="LiveId" clId="{00422ECF-398F-4E5E-8020-47313B356C6B}" dt="2024-05-28T23:16:39.775" v="4697" actId="20577"/>
          <ac:spMkLst>
            <pc:docMk/>
            <pc:sldMk cId="4148362919" sldId="270"/>
            <ac:spMk id="3" creationId="{F734EA36-802F-0973-B000-4C88279480C3}"/>
          </ac:spMkLst>
        </pc:spChg>
        <pc:picChg chg="add mod">
          <ac:chgData name="Nahom Abera" userId="353caa7d06450a03" providerId="LiveId" clId="{00422ECF-398F-4E5E-8020-47313B356C6B}" dt="2024-05-29T00:14:34.848" v="5303"/>
          <ac:picMkLst>
            <pc:docMk/>
            <pc:sldMk cId="4148362919" sldId="270"/>
            <ac:picMk id="5" creationId="{ED6672CE-43DC-7C89-B8F6-F4455AD9DD64}"/>
          </ac:picMkLst>
        </pc:picChg>
      </pc:sldChg>
      <pc:sldChg chg="addSp modSp modTransition modNotesTx">
        <pc:chgData name="Nahom Abera" userId="353caa7d06450a03" providerId="LiveId" clId="{00422ECF-398F-4E5E-8020-47313B356C6B}" dt="2024-05-29T00:14:34.848" v="5303"/>
        <pc:sldMkLst>
          <pc:docMk/>
          <pc:sldMk cId="1102190420" sldId="271"/>
        </pc:sldMkLst>
        <pc:picChg chg="add mod">
          <ac:chgData name="Nahom Abera" userId="353caa7d06450a03" providerId="LiveId" clId="{00422ECF-398F-4E5E-8020-47313B356C6B}" dt="2024-05-29T00:14:34.848" v="5303"/>
          <ac:picMkLst>
            <pc:docMk/>
            <pc:sldMk cId="1102190420" sldId="271"/>
            <ac:picMk id="5" creationId="{187CF68E-320D-B975-D88D-F2E7A3E99EC4}"/>
          </ac:picMkLst>
        </pc:picChg>
      </pc:sldChg>
      <pc:sldChg chg="addSp modSp modTransition modNotesTx">
        <pc:chgData name="Nahom Abera" userId="353caa7d06450a03" providerId="LiveId" clId="{00422ECF-398F-4E5E-8020-47313B356C6B}" dt="2024-05-29T00:14:34.848" v="5303"/>
        <pc:sldMkLst>
          <pc:docMk/>
          <pc:sldMk cId="3987256655" sldId="272"/>
        </pc:sldMkLst>
        <pc:picChg chg="add mod">
          <ac:chgData name="Nahom Abera" userId="353caa7d06450a03" providerId="LiveId" clId="{00422ECF-398F-4E5E-8020-47313B356C6B}" dt="2024-05-29T00:14:34.848" v="5303"/>
          <ac:picMkLst>
            <pc:docMk/>
            <pc:sldMk cId="3987256655" sldId="272"/>
            <ac:picMk id="5" creationId="{0BEDD880-2B16-64A5-30EB-C6EF1A149749}"/>
          </ac:picMkLst>
        </pc:picChg>
      </pc:sldChg>
      <pc:sldChg chg="addSp modSp mod modTransition modNotesTx">
        <pc:chgData name="Nahom Abera" userId="353caa7d06450a03" providerId="LiveId" clId="{00422ECF-398F-4E5E-8020-47313B356C6B}" dt="2024-05-29T00:14:34.848" v="5303"/>
        <pc:sldMkLst>
          <pc:docMk/>
          <pc:sldMk cId="2537851480" sldId="273"/>
        </pc:sldMkLst>
        <pc:spChg chg="mod">
          <ac:chgData name="Nahom Abera" userId="353caa7d06450a03" providerId="LiveId" clId="{00422ECF-398F-4E5E-8020-47313B356C6B}" dt="2024-05-28T23:37:36.589" v="5123" actId="20577"/>
          <ac:spMkLst>
            <pc:docMk/>
            <pc:sldMk cId="2537851480" sldId="273"/>
            <ac:spMk id="3" creationId="{387069C7-CC3A-874E-53FA-2963F3474C62}"/>
          </ac:spMkLst>
        </pc:spChg>
        <pc:picChg chg="add mod">
          <ac:chgData name="Nahom Abera" userId="353caa7d06450a03" providerId="LiveId" clId="{00422ECF-398F-4E5E-8020-47313B356C6B}" dt="2024-05-29T00:14:34.848" v="5303"/>
          <ac:picMkLst>
            <pc:docMk/>
            <pc:sldMk cId="2537851480" sldId="273"/>
            <ac:picMk id="5" creationId="{C5A73E56-4C7D-EDDB-9D0F-12ED1D3D9AF6}"/>
          </ac:picMkLst>
        </pc:picChg>
      </pc:sldChg>
      <pc:sldChg chg="addSp modSp modTransition">
        <pc:chgData name="Nahom Abera" userId="353caa7d06450a03" providerId="LiveId" clId="{00422ECF-398F-4E5E-8020-47313B356C6B}" dt="2024-05-29T00:14:34.848" v="5303"/>
        <pc:sldMkLst>
          <pc:docMk/>
          <pc:sldMk cId="838298193" sldId="274"/>
        </pc:sldMkLst>
        <pc:picChg chg="add mod">
          <ac:chgData name="Nahom Abera" userId="353caa7d06450a03" providerId="LiveId" clId="{00422ECF-398F-4E5E-8020-47313B356C6B}" dt="2024-05-29T00:14:34.848" v="5303"/>
          <ac:picMkLst>
            <pc:docMk/>
            <pc:sldMk cId="838298193" sldId="274"/>
            <ac:picMk id="5" creationId="{860BADD9-70F0-3AAE-D4DE-CEB7193C4CC7}"/>
          </ac:picMkLst>
        </pc:picChg>
      </pc:sldChg>
      <pc:sldChg chg="addSp modSp modTransition">
        <pc:chgData name="Nahom Abera" userId="353caa7d06450a03" providerId="LiveId" clId="{00422ECF-398F-4E5E-8020-47313B356C6B}" dt="2024-05-29T00:14:34.848" v="5303"/>
        <pc:sldMkLst>
          <pc:docMk/>
          <pc:sldMk cId="500070530" sldId="275"/>
        </pc:sldMkLst>
        <pc:picChg chg="add mod">
          <ac:chgData name="Nahom Abera" userId="353caa7d06450a03" providerId="LiveId" clId="{00422ECF-398F-4E5E-8020-47313B356C6B}" dt="2024-05-29T00:14:34.848" v="5303"/>
          <ac:picMkLst>
            <pc:docMk/>
            <pc:sldMk cId="500070530" sldId="275"/>
            <ac:picMk id="5" creationId="{72D93359-EE41-E873-989F-95593E494ABF}"/>
          </ac:picMkLst>
        </pc:picChg>
      </pc:sldChg>
      <pc:sldChg chg="addSp modSp modTransition">
        <pc:chgData name="Nahom Abera" userId="353caa7d06450a03" providerId="LiveId" clId="{00422ECF-398F-4E5E-8020-47313B356C6B}" dt="2024-05-29T00:14:34.848" v="5303"/>
        <pc:sldMkLst>
          <pc:docMk/>
          <pc:sldMk cId="664460052" sldId="276"/>
        </pc:sldMkLst>
        <pc:picChg chg="add mod">
          <ac:chgData name="Nahom Abera" userId="353caa7d06450a03" providerId="LiveId" clId="{00422ECF-398F-4E5E-8020-47313B356C6B}" dt="2024-05-29T00:14:34.848" v="5303"/>
          <ac:picMkLst>
            <pc:docMk/>
            <pc:sldMk cId="664460052" sldId="276"/>
            <ac:picMk id="5" creationId="{700E3B2A-688D-F785-66D1-D606A38E1544}"/>
          </ac:picMkLst>
        </pc:picChg>
      </pc:sldChg>
      <pc:sldChg chg="addSp delSp modSp mod modTransition modAnim">
        <pc:chgData name="Nahom Abera" userId="353caa7d06450a03" providerId="LiveId" clId="{00422ECF-398F-4E5E-8020-47313B356C6B}" dt="2024-05-29T00:34:44.508" v="5327"/>
        <pc:sldMkLst>
          <pc:docMk/>
          <pc:sldMk cId="2981669422" sldId="277"/>
        </pc:sldMkLst>
        <pc:picChg chg="add del mod">
          <ac:chgData name="Nahom Abera" userId="353caa7d06450a03" providerId="LiveId" clId="{00422ECF-398F-4E5E-8020-47313B356C6B}" dt="2024-05-29T00:19:10.615" v="5305"/>
          <ac:picMkLst>
            <pc:docMk/>
            <pc:sldMk cId="2981669422" sldId="277"/>
            <ac:picMk id="5" creationId="{947B5CA0-E2B8-C782-7916-25E57EF7BD36}"/>
          </ac:picMkLst>
        </pc:picChg>
        <pc:picChg chg="add del mod ord">
          <ac:chgData name="Nahom Abera" userId="353caa7d06450a03" providerId="LiveId" clId="{00422ECF-398F-4E5E-8020-47313B356C6B}" dt="2024-05-29T00:19:29.067" v="5306"/>
          <ac:picMkLst>
            <pc:docMk/>
            <pc:sldMk cId="2981669422" sldId="277"/>
            <ac:picMk id="10" creationId="{89920576-638A-7E7F-6594-6C501FDE3A0B}"/>
          </ac:picMkLst>
        </pc:picChg>
        <pc:picChg chg="add del mod">
          <ac:chgData name="Nahom Abera" userId="353caa7d06450a03" providerId="LiveId" clId="{00422ECF-398F-4E5E-8020-47313B356C6B}" dt="2024-05-29T00:19:31.330" v="5308"/>
          <ac:picMkLst>
            <pc:docMk/>
            <pc:sldMk cId="2981669422" sldId="277"/>
            <ac:picMk id="11" creationId="{7158322E-BBDE-4C25-97F7-97AB8F051BBF}"/>
          </ac:picMkLst>
        </pc:picChg>
        <pc:picChg chg="add del mod ord">
          <ac:chgData name="Nahom Abera" userId="353caa7d06450a03" providerId="LiveId" clId="{00422ECF-398F-4E5E-8020-47313B356C6B}" dt="2024-05-29T00:20:32.918" v="5309"/>
          <ac:picMkLst>
            <pc:docMk/>
            <pc:sldMk cId="2981669422" sldId="277"/>
            <ac:picMk id="14" creationId="{C481B6C2-2522-3207-77A1-D5D5A1CE107C}"/>
          </ac:picMkLst>
        </pc:picChg>
        <pc:picChg chg="add del mod">
          <ac:chgData name="Nahom Abera" userId="353caa7d06450a03" providerId="LiveId" clId="{00422ECF-398F-4E5E-8020-47313B356C6B}" dt="2024-05-29T00:20:34.746" v="5311"/>
          <ac:picMkLst>
            <pc:docMk/>
            <pc:sldMk cId="2981669422" sldId="277"/>
            <ac:picMk id="15" creationId="{CDB96FF4-B118-52BA-EF83-324B55DF8151}"/>
          </ac:picMkLst>
        </pc:picChg>
        <pc:picChg chg="add del mod ord">
          <ac:chgData name="Nahom Abera" userId="353caa7d06450a03" providerId="LiveId" clId="{00422ECF-398F-4E5E-8020-47313B356C6B}" dt="2024-05-29T00:21:58.674" v="5312"/>
          <ac:picMkLst>
            <pc:docMk/>
            <pc:sldMk cId="2981669422" sldId="277"/>
            <ac:picMk id="18" creationId="{84EA5B1B-79CE-2380-D22B-589ABF3F82AB}"/>
          </ac:picMkLst>
        </pc:picChg>
        <pc:picChg chg="add del mod">
          <ac:chgData name="Nahom Abera" userId="353caa7d06450a03" providerId="LiveId" clId="{00422ECF-398F-4E5E-8020-47313B356C6B}" dt="2024-05-29T00:22:03.785" v="5314"/>
          <ac:picMkLst>
            <pc:docMk/>
            <pc:sldMk cId="2981669422" sldId="277"/>
            <ac:picMk id="19" creationId="{A2558C39-2E50-2525-BD32-9F055234F27F}"/>
          </ac:picMkLst>
        </pc:picChg>
        <pc:picChg chg="add del mod ord">
          <ac:chgData name="Nahom Abera" userId="353caa7d06450a03" providerId="LiveId" clId="{00422ECF-398F-4E5E-8020-47313B356C6B}" dt="2024-05-29T00:22:13.488" v="5315"/>
          <ac:picMkLst>
            <pc:docMk/>
            <pc:sldMk cId="2981669422" sldId="277"/>
            <ac:picMk id="22" creationId="{972278EE-7E0B-504B-D0E1-C9958FBE52EE}"/>
          </ac:picMkLst>
        </pc:picChg>
        <pc:picChg chg="add del mod">
          <ac:chgData name="Nahom Abera" userId="353caa7d06450a03" providerId="LiveId" clId="{00422ECF-398F-4E5E-8020-47313B356C6B}" dt="2024-05-29T00:22:22.368" v="5317"/>
          <ac:picMkLst>
            <pc:docMk/>
            <pc:sldMk cId="2981669422" sldId="277"/>
            <ac:picMk id="23" creationId="{E5E5B47A-D57D-5AE0-07C1-7AFA81585FB1}"/>
          </ac:picMkLst>
        </pc:picChg>
        <pc:picChg chg="add del mod ord">
          <ac:chgData name="Nahom Abera" userId="353caa7d06450a03" providerId="LiveId" clId="{00422ECF-398F-4E5E-8020-47313B356C6B}" dt="2024-05-29T00:22:42.502" v="5318"/>
          <ac:picMkLst>
            <pc:docMk/>
            <pc:sldMk cId="2981669422" sldId="277"/>
            <ac:picMk id="26" creationId="{9100786A-1D8D-45D4-4F55-CE012E6D38BD}"/>
          </ac:picMkLst>
        </pc:picChg>
        <pc:picChg chg="add del mod">
          <ac:chgData name="Nahom Abera" userId="353caa7d06450a03" providerId="LiveId" clId="{00422ECF-398F-4E5E-8020-47313B356C6B}" dt="2024-05-29T00:22:51.029" v="5320"/>
          <ac:picMkLst>
            <pc:docMk/>
            <pc:sldMk cId="2981669422" sldId="277"/>
            <ac:picMk id="27" creationId="{17F7C5FD-49D4-CD7C-C20F-84CF7F3E24A8}"/>
          </ac:picMkLst>
        </pc:picChg>
        <pc:picChg chg="add del mod ord">
          <ac:chgData name="Nahom Abera" userId="353caa7d06450a03" providerId="LiveId" clId="{00422ECF-398F-4E5E-8020-47313B356C6B}" dt="2024-05-29T00:22:55.763" v="5321"/>
          <ac:picMkLst>
            <pc:docMk/>
            <pc:sldMk cId="2981669422" sldId="277"/>
            <ac:picMk id="30" creationId="{840D7D4D-8CAE-ACD2-B92B-C6B6E1E3651A}"/>
          </ac:picMkLst>
        </pc:picChg>
        <pc:picChg chg="add del mod">
          <ac:chgData name="Nahom Abera" userId="353caa7d06450a03" providerId="LiveId" clId="{00422ECF-398F-4E5E-8020-47313B356C6B}" dt="2024-05-29T00:27:10.562" v="5323"/>
          <ac:picMkLst>
            <pc:docMk/>
            <pc:sldMk cId="2981669422" sldId="277"/>
            <ac:picMk id="31" creationId="{4AD65818-E719-A998-0785-F23FA86F572B}"/>
          </ac:picMkLst>
        </pc:picChg>
        <pc:picChg chg="add del mod ord">
          <ac:chgData name="Nahom Abera" userId="353caa7d06450a03" providerId="LiveId" clId="{00422ECF-398F-4E5E-8020-47313B356C6B}" dt="2024-05-29T00:27:35.214" v="5324"/>
          <ac:picMkLst>
            <pc:docMk/>
            <pc:sldMk cId="2981669422" sldId="277"/>
            <ac:picMk id="34" creationId="{6F208E78-D392-7EFE-8E81-F2EC2D0816BE}"/>
          </ac:picMkLst>
        </pc:picChg>
        <pc:picChg chg="add del mod">
          <ac:chgData name="Nahom Abera" userId="353caa7d06450a03" providerId="LiveId" clId="{00422ECF-398F-4E5E-8020-47313B356C6B}" dt="2024-05-29T00:33:20.963" v="5326"/>
          <ac:picMkLst>
            <pc:docMk/>
            <pc:sldMk cId="2981669422" sldId="277"/>
            <ac:picMk id="35" creationId="{C5D1E87D-E4AE-2343-4810-39053E22218B}"/>
          </ac:picMkLst>
        </pc:picChg>
        <pc:picChg chg="add del mod ord">
          <ac:chgData name="Nahom Abera" userId="353caa7d06450a03" providerId="LiveId" clId="{00422ECF-398F-4E5E-8020-47313B356C6B}" dt="2024-05-29T00:34:44.508" v="5327"/>
          <ac:picMkLst>
            <pc:docMk/>
            <pc:sldMk cId="2981669422" sldId="277"/>
            <ac:picMk id="38" creationId="{D1A51B45-6EF5-40D8-4260-9E5A9820473A}"/>
          </ac:picMkLst>
        </pc:picChg>
        <pc:picChg chg="add mod">
          <ac:chgData name="Nahom Abera" userId="353caa7d06450a03" providerId="LiveId" clId="{00422ECF-398F-4E5E-8020-47313B356C6B}" dt="2024-05-29T00:34:44.508" v="5327"/>
          <ac:picMkLst>
            <pc:docMk/>
            <pc:sldMk cId="2981669422" sldId="277"/>
            <ac:picMk id="39" creationId="{46DA2274-E4F4-2914-F45F-2C12BEE2966B}"/>
          </ac:picMkLst>
        </pc:picChg>
      </pc:sldChg>
      <pc:sldChg chg="addSp modSp modTransition">
        <pc:chgData name="Nahom Abera" userId="353caa7d06450a03" providerId="LiveId" clId="{00422ECF-398F-4E5E-8020-47313B356C6B}" dt="2024-05-29T00:36:39.642" v="5328"/>
        <pc:sldMkLst>
          <pc:docMk/>
          <pc:sldMk cId="3097532897" sldId="278"/>
        </pc:sldMkLst>
        <pc:picChg chg="add mod">
          <ac:chgData name="Nahom Abera" userId="353caa7d06450a03" providerId="LiveId" clId="{00422ECF-398F-4E5E-8020-47313B356C6B}" dt="2024-05-29T00:36:39.642" v="5328"/>
          <ac:picMkLst>
            <pc:docMk/>
            <pc:sldMk cId="3097532897" sldId="278"/>
            <ac:picMk id="22" creationId="{6393F1CE-AB18-B33A-C350-D0A749F30676}"/>
          </ac:picMkLst>
        </pc:picChg>
      </pc:sldChg>
      <pc:sldChg chg="addSp modSp mod modTransition">
        <pc:chgData name="Nahom Abera" userId="353caa7d06450a03" providerId="LiveId" clId="{00422ECF-398F-4E5E-8020-47313B356C6B}" dt="2024-06-02T21:19:24.369" v="5466" actId="20577"/>
        <pc:sldMkLst>
          <pc:docMk/>
          <pc:sldMk cId="3502981162" sldId="279"/>
        </pc:sldMkLst>
        <pc:spChg chg="mod">
          <ac:chgData name="Nahom Abera" userId="353caa7d06450a03" providerId="LiveId" clId="{00422ECF-398F-4E5E-8020-47313B356C6B}" dt="2024-06-02T21:19:24.369" v="5466" actId="20577"/>
          <ac:spMkLst>
            <pc:docMk/>
            <pc:sldMk cId="3502981162" sldId="279"/>
            <ac:spMk id="3" creationId="{A827FF2F-69E3-BB83-83DB-C7EF19025F2D}"/>
          </ac:spMkLst>
        </pc:spChg>
        <pc:picChg chg="add mod">
          <ac:chgData name="Nahom Abera" userId="353caa7d06450a03" providerId="LiveId" clId="{00422ECF-398F-4E5E-8020-47313B356C6B}" dt="2024-05-29T00:36:39.642" v="5328"/>
          <ac:picMkLst>
            <pc:docMk/>
            <pc:sldMk cId="3502981162" sldId="279"/>
            <ac:picMk id="8" creationId="{3DC0032A-A517-B32C-4614-97900F856BDF}"/>
          </ac:picMkLst>
        </pc:picChg>
      </pc:sldChg>
      <pc:sldChg chg="addSp modSp mod modTransition">
        <pc:chgData name="Nahom Abera" userId="353caa7d06450a03" providerId="LiveId" clId="{00422ECF-398F-4E5E-8020-47313B356C6B}" dt="2024-05-29T00:14:34.848" v="5303"/>
        <pc:sldMkLst>
          <pc:docMk/>
          <pc:sldMk cId="397047572" sldId="294"/>
        </pc:sldMkLst>
        <pc:spChg chg="mod">
          <ac:chgData name="Nahom Abera" userId="353caa7d06450a03" providerId="LiveId" clId="{00422ECF-398F-4E5E-8020-47313B356C6B}" dt="2024-05-28T23:41:42.954" v="5276" actId="20577"/>
          <ac:spMkLst>
            <pc:docMk/>
            <pc:sldMk cId="397047572" sldId="294"/>
            <ac:spMk id="3" creationId="{9A0F9367-EB3E-A90F-6C5E-D586F0AC34EF}"/>
          </ac:spMkLst>
        </pc:spChg>
        <pc:picChg chg="add mod">
          <ac:chgData name="Nahom Abera" userId="353caa7d06450a03" providerId="LiveId" clId="{00422ECF-398F-4E5E-8020-47313B356C6B}" dt="2024-05-29T00:14:34.848" v="5303"/>
          <ac:picMkLst>
            <pc:docMk/>
            <pc:sldMk cId="397047572" sldId="294"/>
            <ac:picMk id="5" creationId="{586B48C1-4575-C816-B3EB-7B925D13A7C6}"/>
          </ac:picMkLst>
        </pc:picChg>
      </pc:sldChg>
      <pc:sldChg chg="addSp modSp new mod modTransition">
        <pc:chgData name="Nahom Abera" userId="353caa7d06450a03" providerId="LiveId" clId="{00422ECF-398F-4E5E-8020-47313B356C6B}" dt="2024-05-29T00:36:39.642" v="5328"/>
        <pc:sldMkLst>
          <pc:docMk/>
          <pc:sldMk cId="583747380" sldId="295"/>
        </pc:sldMkLst>
        <pc:spChg chg="mod">
          <ac:chgData name="Nahom Abera" userId="353caa7d06450a03" providerId="LiveId" clId="{00422ECF-398F-4E5E-8020-47313B356C6B}" dt="2024-05-24T18:13:30.683" v="3"/>
          <ac:spMkLst>
            <pc:docMk/>
            <pc:sldMk cId="583747380" sldId="295"/>
            <ac:spMk id="2" creationId="{F9911312-25EE-414B-95AC-18C99391C4B1}"/>
          </ac:spMkLst>
        </pc:spChg>
        <pc:spChg chg="mod">
          <ac:chgData name="Nahom Abera" userId="353caa7d06450a03" providerId="LiveId" clId="{00422ECF-398F-4E5E-8020-47313B356C6B}" dt="2024-05-24T18:19:44.490" v="189" actId="2710"/>
          <ac:spMkLst>
            <pc:docMk/>
            <pc:sldMk cId="583747380" sldId="295"/>
            <ac:spMk id="3" creationId="{7F497F6B-5204-B0AC-E328-00A6610182C8}"/>
          </ac:spMkLst>
        </pc:spChg>
        <pc:picChg chg="add mod">
          <ac:chgData name="Nahom Abera" userId="353caa7d06450a03" providerId="LiveId" clId="{00422ECF-398F-4E5E-8020-47313B356C6B}" dt="2024-05-29T00:36:39.642" v="5328"/>
          <ac:picMkLst>
            <pc:docMk/>
            <pc:sldMk cId="583747380" sldId="295"/>
            <ac:picMk id="6" creationId="{70D4019B-24FE-5C7D-05F3-BBC2B9D98FB4}"/>
          </ac:picMkLst>
        </pc:picChg>
      </pc:sldChg>
      <pc:sldChg chg="new del">
        <pc:chgData name="Nahom Abera" userId="353caa7d06450a03" providerId="LiveId" clId="{00422ECF-398F-4E5E-8020-47313B356C6B}" dt="2024-05-24T18:13:19.484" v="1" actId="680"/>
        <pc:sldMkLst>
          <pc:docMk/>
          <pc:sldMk cId="3396618373" sldId="295"/>
        </pc:sldMkLst>
      </pc:sldChg>
      <pc:sldChg chg="addSp modSp new mod modTransition">
        <pc:chgData name="Nahom Abera" userId="353caa7d06450a03" providerId="LiveId" clId="{00422ECF-398F-4E5E-8020-47313B356C6B}" dt="2024-05-29T00:36:39.642" v="5328"/>
        <pc:sldMkLst>
          <pc:docMk/>
          <pc:sldMk cId="2523613708" sldId="296"/>
        </pc:sldMkLst>
        <pc:spChg chg="mod">
          <ac:chgData name="Nahom Abera" userId="353caa7d06450a03" providerId="LiveId" clId="{00422ECF-398F-4E5E-8020-47313B356C6B}" dt="2024-05-24T18:16:14.737" v="87" actId="20577"/>
          <ac:spMkLst>
            <pc:docMk/>
            <pc:sldMk cId="2523613708" sldId="296"/>
            <ac:spMk id="2" creationId="{4CB2DB55-41F8-76F5-9ED9-CF24AC849C7D}"/>
          </ac:spMkLst>
        </pc:spChg>
        <pc:spChg chg="mod">
          <ac:chgData name="Nahom Abera" userId="353caa7d06450a03" providerId="LiveId" clId="{00422ECF-398F-4E5E-8020-47313B356C6B}" dt="2024-05-24T18:20:50.389" v="206" actId="20577"/>
          <ac:spMkLst>
            <pc:docMk/>
            <pc:sldMk cId="2523613708" sldId="296"/>
            <ac:spMk id="3" creationId="{54F9B663-EE0E-FEAB-582B-E4038362D469}"/>
          </ac:spMkLst>
        </pc:spChg>
        <pc:picChg chg="add mod">
          <ac:chgData name="Nahom Abera" userId="353caa7d06450a03" providerId="LiveId" clId="{00422ECF-398F-4E5E-8020-47313B356C6B}" dt="2024-05-29T00:36:39.642" v="5328"/>
          <ac:picMkLst>
            <pc:docMk/>
            <pc:sldMk cId="2523613708" sldId="296"/>
            <ac:picMk id="6" creationId="{53C26CF6-2115-F7EB-B51F-B9CF7BB010A5}"/>
          </ac:picMkLst>
        </pc:picChg>
      </pc:sldChg>
      <pc:sldChg chg="modSp new mod">
        <pc:chgData name="Nahom Abera" userId="353caa7d06450a03" providerId="LiveId" clId="{00422ECF-398F-4E5E-8020-47313B356C6B}" dt="2024-06-02T21:15:36.091" v="5374" actId="313"/>
        <pc:sldMkLst>
          <pc:docMk/>
          <pc:sldMk cId="643370467" sldId="297"/>
        </pc:sldMkLst>
        <pc:spChg chg="mod">
          <ac:chgData name="Nahom Abera" userId="353caa7d06450a03" providerId="LiveId" clId="{00422ECF-398F-4E5E-8020-47313B356C6B}" dt="2024-06-02T21:00:24.740" v="5360" actId="20577"/>
          <ac:spMkLst>
            <pc:docMk/>
            <pc:sldMk cId="643370467" sldId="297"/>
            <ac:spMk id="2" creationId="{2E535D16-A741-60B1-71F9-846DCB3BAE1E}"/>
          </ac:spMkLst>
        </pc:spChg>
        <pc:spChg chg="mod">
          <ac:chgData name="Nahom Abera" userId="353caa7d06450a03" providerId="LiveId" clId="{00422ECF-398F-4E5E-8020-47313B356C6B}" dt="2024-06-02T21:15:36.091" v="5374" actId="313"/>
          <ac:spMkLst>
            <pc:docMk/>
            <pc:sldMk cId="643370467" sldId="297"/>
            <ac:spMk id="3" creationId="{9036942B-ABB3-ADC4-F9CC-DE68D27C108A}"/>
          </ac:spMkLst>
        </pc:spChg>
      </pc:sldChg>
      <pc:sldChg chg="modSp new mod">
        <pc:chgData name="Nahom Abera" userId="353caa7d06450a03" providerId="LiveId" clId="{00422ECF-398F-4E5E-8020-47313B356C6B}" dt="2024-06-02T21:16:34.260" v="5411" actId="20577"/>
        <pc:sldMkLst>
          <pc:docMk/>
          <pc:sldMk cId="3467020422" sldId="298"/>
        </pc:sldMkLst>
        <pc:spChg chg="mod">
          <ac:chgData name="Nahom Abera" userId="353caa7d06450a03" providerId="LiveId" clId="{00422ECF-398F-4E5E-8020-47313B356C6B}" dt="2024-06-02T21:16:20.171" v="5407" actId="20577"/>
          <ac:spMkLst>
            <pc:docMk/>
            <pc:sldMk cId="3467020422" sldId="298"/>
            <ac:spMk id="2" creationId="{11780808-6D54-AF52-4479-F1000EA96416}"/>
          </ac:spMkLst>
        </pc:spChg>
        <pc:spChg chg="mod">
          <ac:chgData name="Nahom Abera" userId="353caa7d06450a03" providerId="LiveId" clId="{00422ECF-398F-4E5E-8020-47313B356C6B}" dt="2024-06-02T21:16:34.260" v="5411" actId="20577"/>
          <ac:spMkLst>
            <pc:docMk/>
            <pc:sldMk cId="3467020422" sldId="298"/>
            <ac:spMk id="3" creationId="{4C77ED3D-5082-7A26-3F72-4E92E143A444}"/>
          </ac:spMkLst>
        </pc:spChg>
      </pc:sldChg>
      <pc:sldChg chg="modSp new mod">
        <pc:chgData name="Nahom Abera" userId="353caa7d06450a03" providerId="LiveId" clId="{00422ECF-398F-4E5E-8020-47313B356C6B}" dt="2024-06-02T21:17:07.655" v="5435" actId="20577"/>
        <pc:sldMkLst>
          <pc:docMk/>
          <pc:sldMk cId="4280079045" sldId="299"/>
        </pc:sldMkLst>
        <pc:spChg chg="mod">
          <ac:chgData name="Nahom Abera" userId="353caa7d06450a03" providerId="LiveId" clId="{00422ECF-398F-4E5E-8020-47313B356C6B}" dt="2024-06-02T21:16:50.449" v="5432" actId="20577"/>
          <ac:spMkLst>
            <pc:docMk/>
            <pc:sldMk cId="4280079045" sldId="299"/>
            <ac:spMk id="2" creationId="{8703F5BA-E83D-0C86-5BFC-F01AA40AF56B}"/>
          </ac:spMkLst>
        </pc:spChg>
        <pc:spChg chg="mod">
          <ac:chgData name="Nahom Abera" userId="353caa7d06450a03" providerId="LiveId" clId="{00422ECF-398F-4E5E-8020-47313B356C6B}" dt="2024-06-02T21:17:07.655" v="5435" actId="20577"/>
          <ac:spMkLst>
            <pc:docMk/>
            <pc:sldMk cId="4280079045" sldId="299"/>
            <ac:spMk id="3" creationId="{60DD5F1D-D3A3-D7B6-F4A8-EBD8CBCCF5A7}"/>
          </ac:spMkLst>
        </pc:spChg>
      </pc:sldChg>
      <pc:sldChg chg="modSp new mod">
        <pc:chgData name="Nahom Abera" userId="353caa7d06450a03" providerId="LiveId" clId="{00422ECF-398F-4E5E-8020-47313B356C6B}" dt="2024-06-02T21:17:32.790" v="5443"/>
        <pc:sldMkLst>
          <pc:docMk/>
          <pc:sldMk cId="4097975710" sldId="300"/>
        </pc:sldMkLst>
        <pc:spChg chg="mod">
          <ac:chgData name="Nahom Abera" userId="353caa7d06450a03" providerId="LiveId" clId="{00422ECF-398F-4E5E-8020-47313B356C6B}" dt="2024-06-02T21:17:32.790" v="5443"/>
          <ac:spMkLst>
            <pc:docMk/>
            <pc:sldMk cId="4097975710" sldId="300"/>
            <ac:spMk id="2" creationId="{BE820E53-9919-5C50-4D4D-4032A565006D}"/>
          </ac:spMkLst>
        </pc:spChg>
        <pc:spChg chg="mod">
          <ac:chgData name="Nahom Abera" userId="353caa7d06450a03" providerId="LiveId" clId="{00422ECF-398F-4E5E-8020-47313B356C6B}" dt="2024-06-02T21:17:26.133" v="5442"/>
          <ac:spMkLst>
            <pc:docMk/>
            <pc:sldMk cId="4097975710" sldId="300"/>
            <ac:spMk id="3" creationId="{EE58AE4F-14DF-F82E-1439-69DA0F942B0E}"/>
          </ac:spMkLst>
        </pc:spChg>
      </pc:sldChg>
      <pc:sldChg chg="modSp new mod">
        <pc:chgData name="Nahom Abera" userId="353caa7d06450a03" providerId="LiveId" clId="{00422ECF-398F-4E5E-8020-47313B356C6B}" dt="2024-06-02T21:18:42.743" v="5461" actId="20577"/>
        <pc:sldMkLst>
          <pc:docMk/>
          <pc:sldMk cId="3323314772" sldId="301"/>
        </pc:sldMkLst>
        <pc:spChg chg="mod">
          <ac:chgData name="Nahom Abera" userId="353caa7d06450a03" providerId="LiveId" clId="{00422ECF-398F-4E5E-8020-47313B356C6B}" dt="2024-06-02T21:17:35.221" v="5444"/>
          <ac:spMkLst>
            <pc:docMk/>
            <pc:sldMk cId="3323314772" sldId="301"/>
            <ac:spMk id="2" creationId="{88165AE4-A7F9-67D5-D0C5-B97B9BB311F5}"/>
          </ac:spMkLst>
        </pc:spChg>
        <pc:spChg chg="mod">
          <ac:chgData name="Nahom Abera" userId="353caa7d06450a03" providerId="LiveId" clId="{00422ECF-398F-4E5E-8020-47313B356C6B}" dt="2024-06-02T21:18:42.743" v="5461" actId="20577"/>
          <ac:spMkLst>
            <pc:docMk/>
            <pc:sldMk cId="3323314772" sldId="301"/>
            <ac:spMk id="3" creationId="{C280B1C8-4BFF-80F0-8839-517DD4ED266C}"/>
          </ac:spMkLst>
        </pc:spChg>
      </pc:sldChg>
      <pc:sldChg chg="modSp new mod">
        <pc:chgData name="Nahom Abera" userId="353caa7d06450a03" providerId="LiveId" clId="{00422ECF-398F-4E5E-8020-47313B356C6B}" dt="2024-06-02T21:18:32.882" v="5460" actId="20577"/>
        <pc:sldMkLst>
          <pc:docMk/>
          <pc:sldMk cId="745299942" sldId="302"/>
        </pc:sldMkLst>
        <pc:spChg chg="mod">
          <ac:chgData name="Nahom Abera" userId="353caa7d06450a03" providerId="LiveId" clId="{00422ECF-398F-4E5E-8020-47313B356C6B}" dt="2024-06-02T21:18:24.116" v="5459" actId="20577"/>
          <ac:spMkLst>
            <pc:docMk/>
            <pc:sldMk cId="745299942" sldId="302"/>
            <ac:spMk id="2" creationId="{49EE189D-030A-006B-5BD7-966DEC75E114}"/>
          </ac:spMkLst>
        </pc:spChg>
        <pc:spChg chg="mod">
          <ac:chgData name="Nahom Abera" userId="353caa7d06450a03" providerId="LiveId" clId="{00422ECF-398F-4E5E-8020-47313B356C6B}" dt="2024-06-02T21:18:32.882" v="5460" actId="20577"/>
          <ac:spMkLst>
            <pc:docMk/>
            <pc:sldMk cId="745299942" sldId="302"/>
            <ac:spMk id="3" creationId="{EE7F0055-0463-E23F-26C2-E9A9E331063F}"/>
          </ac:spMkLst>
        </pc:spChg>
      </pc:sldChg>
      <pc:sldChg chg="modSp new del mod">
        <pc:chgData name="Nahom Abera" userId="353caa7d06450a03" providerId="LiveId" clId="{00422ECF-398F-4E5E-8020-47313B356C6B}" dt="2024-06-02T21:18:51.192" v="5462" actId="2696"/>
        <pc:sldMkLst>
          <pc:docMk/>
          <pc:sldMk cId="1680025259" sldId="303"/>
        </pc:sldMkLst>
        <pc:spChg chg="mod">
          <ac:chgData name="Nahom Abera" userId="353caa7d06450a03" providerId="LiveId" clId="{00422ECF-398F-4E5E-8020-47313B356C6B}" dt="2024-06-02T21:17:39.394" v="5446"/>
          <ac:spMkLst>
            <pc:docMk/>
            <pc:sldMk cId="1680025259" sldId="303"/>
            <ac:spMk id="2" creationId="{0BDB14F8-F632-B700-43A8-D57256C46C0B}"/>
          </ac:spMkLst>
        </pc:spChg>
      </pc:sldChg>
      <pc:sldChg chg="modSp new mod">
        <pc:chgData name="Nahom Abera" userId="353caa7d06450a03" providerId="LiveId" clId="{00422ECF-398F-4E5E-8020-47313B356C6B}" dt="2024-06-02T21:20:26.328" v="5506" actId="27636"/>
        <pc:sldMkLst>
          <pc:docMk/>
          <pc:sldMk cId="2220407843" sldId="303"/>
        </pc:sldMkLst>
        <pc:spChg chg="mod">
          <ac:chgData name="Nahom Abera" userId="353caa7d06450a03" providerId="LiveId" clId="{00422ECF-398F-4E5E-8020-47313B356C6B}" dt="2024-06-02T21:19:49.923" v="5497" actId="20577"/>
          <ac:spMkLst>
            <pc:docMk/>
            <pc:sldMk cId="2220407843" sldId="303"/>
            <ac:spMk id="2" creationId="{EB6CF01E-98B6-F8EE-AD15-5D50C3FB98AC}"/>
          </ac:spMkLst>
        </pc:spChg>
        <pc:spChg chg="mod">
          <ac:chgData name="Nahom Abera" userId="353caa7d06450a03" providerId="LiveId" clId="{00422ECF-398F-4E5E-8020-47313B356C6B}" dt="2024-06-02T21:20:26.328" v="5506" actId="27636"/>
          <ac:spMkLst>
            <pc:docMk/>
            <pc:sldMk cId="2220407843" sldId="303"/>
            <ac:spMk id="3" creationId="{A8093168-26CE-CBE9-44BC-6EFEE3EB4A1C}"/>
          </ac:spMkLst>
        </pc:spChg>
      </pc:sldChg>
      <pc:sldChg chg="modSp new mod">
        <pc:chgData name="Nahom Abera" userId="353caa7d06450a03" providerId="LiveId" clId="{00422ECF-398F-4E5E-8020-47313B356C6B}" dt="2024-06-02T21:20:46.262" v="5510" actId="20577"/>
        <pc:sldMkLst>
          <pc:docMk/>
          <pc:sldMk cId="854212650" sldId="304"/>
        </pc:sldMkLst>
        <pc:spChg chg="mod">
          <ac:chgData name="Nahom Abera" userId="353caa7d06450a03" providerId="LiveId" clId="{00422ECF-398F-4E5E-8020-47313B356C6B}" dt="2024-06-02T21:20:01.752" v="5498"/>
          <ac:spMkLst>
            <pc:docMk/>
            <pc:sldMk cId="854212650" sldId="304"/>
            <ac:spMk id="2" creationId="{FDE1C6AF-E85D-1505-8DEB-8884F835C05A}"/>
          </ac:spMkLst>
        </pc:spChg>
        <pc:spChg chg="mod">
          <ac:chgData name="Nahom Abera" userId="353caa7d06450a03" providerId="LiveId" clId="{00422ECF-398F-4E5E-8020-47313B356C6B}" dt="2024-06-02T21:20:46.262" v="5510" actId="20577"/>
          <ac:spMkLst>
            <pc:docMk/>
            <pc:sldMk cId="854212650" sldId="304"/>
            <ac:spMk id="3" creationId="{DBF0642C-D8A8-E489-FA4A-0F226B92B7B8}"/>
          </ac:spMkLst>
        </pc:spChg>
      </pc:sldChg>
      <pc:sldChg chg="modSp new del mod">
        <pc:chgData name="Nahom Abera" userId="353caa7d06450a03" providerId="LiveId" clId="{00422ECF-398F-4E5E-8020-47313B356C6B}" dt="2024-06-02T21:18:53.551" v="5463" actId="2696"/>
        <pc:sldMkLst>
          <pc:docMk/>
          <pc:sldMk cId="1230039934" sldId="304"/>
        </pc:sldMkLst>
        <pc:spChg chg="mod">
          <ac:chgData name="Nahom Abera" userId="353caa7d06450a03" providerId="LiveId" clId="{00422ECF-398F-4E5E-8020-47313B356C6B}" dt="2024-06-02T21:17:41.678" v="5447"/>
          <ac:spMkLst>
            <pc:docMk/>
            <pc:sldMk cId="1230039934" sldId="304"/>
            <ac:spMk id="2" creationId="{F3B615DB-6842-391F-A9DE-D3428DD285D0}"/>
          </ac:spMkLst>
        </pc:spChg>
      </pc:sldChg>
      <pc:sldChg chg="modSp new mod">
        <pc:chgData name="Nahom Abera" userId="353caa7d06450a03" providerId="LiveId" clId="{00422ECF-398F-4E5E-8020-47313B356C6B}" dt="2024-06-02T21:21:12.330" v="5517" actId="27636"/>
        <pc:sldMkLst>
          <pc:docMk/>
          <pc:sldMk cId="1846166618" sldId="305"/>
        </pc:sldMkLst>
        <pc:spChg chg="mod">
          <ac:chgData name="Nahom Abera" userId="353caa7d06450a03" providerId="LiveId" clId="{00422ECF-398F-4E5E-8020-47313B356C6B}" dt="2024-06-02T21:20:03.787" v="5499"/>
          <ac:spMkLst>
            <pc:docMk/>
            <pc:sldMk cId="1846166618" sldId="305"/>
            <ac:spMk id="2" creationId="{271C00F7-B50A-3811-827A-4E8C2359603E}"/>
          </ac:spMkLst>
        </pc:spChg>
        <pc:spChg chg="mod">
          <ac:chgData name="Nahom Abera" userId="353caa7d06450a03" providerId="LiveId" clId="{00422ECF-398F-4E5E-8020-47313B356C6B}" dt="2024-06-02T21:21:12.330" v="5517" actId="27636"/>
          <ac:spMkLst>
            <pc:docMk/>
            <pc:sldMk cId="1846166618" sldId="305"/>
            <ac:spMk id="3" creationId="{CF0DA4F1-8A5B-AF59-EC87-520E7E14782C}"/>
          </ac:spMkLst>
        </pc:spChg>
      </pc:sldChg>
      <pc:sldChg chg="new del">
        <pc:chgData name="Nahom Abera" userId="353caa7d06450a03" providerId="LiveId" clId="{00422ECF-398F-4E5E-8020-47313B356C6B}" dt="2024-06-02T21:18:56.160" v="5464" actId="2696"/>
        <pc:sldMkLst>
          <pc:docMk/>
          <pc:sldMk cId="4103804264" sldId="305"/>
        </pc:sldMkLst>
      </pc:sldChg>
      <pc:sldChg chg="modSp new mod">
        <pc:chgData name="Nahom Abera" userId="353caa7d06450a03" providerId="LiveId" clId="{00422ECF-398F-4E5E-8020-47313B356C6B}" dt="2024-06-02T21:21:31.939" v="5518"/>
        <pc:sldMkLst>
          <pc:docMk/>
          <pc:sldMk cId="1273394926" sldId="306"/>
        </pc:sldMkLst>
        <pc:spChg chg="mod">
          <ac:chgData name="Nahom Abera" userId="353caa7d06450a03" providerId="LiveId" clId="{00422ECF-398F-4E5E-8020-47313B356C6B}" dt="2024-06-02T21:20:05.953" v="5500"/>
          <ac:spMkLst>
            <pc:docMk/>
            <pc:sldMk cId="1273394926" sldId="306"/>
            <ac:spMk id="2" creationId="{596ED0C3-9D80-0C6B-BAFD-F15C55FD971E}"/>
          </ac:spMkLst>
        </pc:spChg>
        <pc:spChg chg="mod">
          <ac:chgData name="Nahom Abera" userId="353caa7d06450a03" providerId="LiveId" clId="{00422ECF-398F-4E5E-8020-47313B356C6B}" dt="2024-06-02T21:21:31.939" v="5518"/>
          <ac:spMkLst>
            <pc:docMk/>
            <pc:sldMk cId="1273394926" sldId="306"/>
            <ac:spMk id="3" creationId="{4A66F422-7D82-35F4-AB85-141FB7ADA9E1}"/>
          </ac:spMkLst>
        </pc:spChg>
      </pc:sldChg>
      <pc:sldChg chg="modSp new mod">
        <pc:chgData name="Nahom Abera" userId="353caa7d06450a03" providerId="LiveId" clId="{00422ECF-398F-4E5E-8020-47313B356C6B}" dt="2024-06-02T21:22:04.996" v="5548"/>
        <pc:sldMkLst>
          <pc:docMk/>
          <pc:sldMk cId="1549420197" sldId="307"/>
        </pc:sldMkLst>
        <pc:spChg chg="mod">
          <ac:chgData name="Nahom Abera" userId="353caa7d06450a03" providerId="LiveId" clId="{00422ECF-398F-4E5E-8020-47313B356C6B}" dt="2024-06-02T21:21:56.560" v="5547" actId="20577"/>
          <ac:spMkLst>
            <pc:docMk/>
            <pc:sldMk cId="1549420197" sldId="307"/>
            <ac:spMk id="2" creationId="{386A0C5C-A6BA-7BFB-802C-4EA573BD821C}"/>
          </ac:spMkLst>
        </pc:spChg>
        <pc:spChg chg="mod">
          <ac:chgData name="Nahom Abera" userId="353caa7d06450a03" providerId="LiveId" clId="{00422ECF-398F-4E5E-8020-47313B356C6B}" dt="2024-06-02T21:22:04.996" v="5548"/>
          <ac:spMkLst>
            <pc:docMk/>
            <pc:sldMk cId="1549420197" sldId="307"/>
            <ac:spMk id="3" creationId="{9E681B90-F8B6-DCC9-E2D4-CC694A13470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6/2/2024</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6/2/2024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Welcome to the presentation video on my Undergraduate Honors Thesis Research Literature review.</a:t>
            </a:r>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ui-sans-serif"/>
              </a:rPr>
              <a:t>- Gal and his </a:t>
            </a:r>
            <a:r>
              <a:rPr lang="en-US" b="0" i="0" dirty="0" err="1">
                <a:solidFill>
                  <a:srgbClr val="ECECEC"/>
                </a:solidFill>
                <a:effectLst/>
                <a:highlight>
                  <a:srgbClr val="212121"/>
                </a:highlight>
                <a:latin typeface="ui-sans-serif"/>
              </a:rPr>
              <a:t>collueges</a:t>
            </a:r>
            <a:r>
              <a:rPr lang="en-US" b="0" i="0" dirty="0">
                <a:solidFill>
                  <a:srgbClr val="ECECEC"/>
                </a:solidFill>
                <a:effectLst/>
                <a:highlight>
                  <a:srgbClr val="212121"/>
                </a:highlight>
                <a:latin typeface="ui-sans-serif"/>
              </a:rPr>
              <a:t> introduced a control system that alternates between position and force control modes based on a state machine decision algorithm. </a:t>
            </a:r>
          </a:p>
          <a:p>
            <a:pPr marL="171450" indent="-171450">
              <a:buFontTx/>
              <a:buChar char="-"/>
            </a:pPr>
            <a:r>
              <a:rPr lang="en-US" b="0" i="0" dirty="0">
                <a:solidFill>
                  <a:srgbClr val="ECECEC"/>
                </a:solidFill>
                <a:effectLst/>
                <a:highlight>
                  <a:srgbClr val="212121"/>
                </a:highlight>
                <a:latin typeface="ui-sans-serif"/>
              </a:rPr>
              <a:t>This allows the manipulator to effectively switch between different control strategies which enables it to handle various operations involved in waste management. </a:t>
            </a:r>
          </a:p>
          <a:p>
            <a:pPr marL="171450" indent="-171450">
              <a:buFontTx/>
              <a:buChar char="-"/>
            </a:pPr>
            <a:r>
              <a:rPr lang="en-US" b="0" i="0" dirty="0">
                <a:solidFill>
                  <a:srgbClr val="ECECEC"/>
                </a:solidFill>
                <a:effectLst/>
                <a:highlight>
                  <a:srgbClr val="212121"/>
                </a:highlight>
                <a:latin typeface="ui-sans-serif"/>
              </a:rPr>
              <a:t>This feature is crucial for managing diverse waste materials of varying sizes and shapes. </a:t>
            </a:r>
          </a:p>
          <a:p>
            <a:pPr marL="171450" indent="-171450">
              <a:buFontTx/>
              <a:buChar char="-"/>
            </a:pPr>
            <a:r>
              <a:rPr lang="en-US" b="0" i="0" dirty="0">
                <a:solidFill>
                  <a:srgbClr val="ECECEC"/>
                </a:solidFill>
                <a:effectLst/>
                <a:highlight>
                  <a:srgbClr val="212121"/>
                </a:highlight>
                <a:latin typeface="ui-sans-serif"/>
              </a:rPr>
              <a:t>The state machine approach enables the robotic arm to determine the type of waste and adapt to environmental conditions for improved waste handling. </a:t>
            </a:r>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dirty="0"/>
          </a:p>
        </p:txBody>
      </p:sp>
    </p:spTree>
    <p:extLst>
      <p:ext uri="{BB962C8B-B14F-4D97-AF65-F5344CB8AC3E}">
        <p14:creationId xmlns:p14="http://schemas.microsoft.com/office/powerpoint/2010/main" val="531680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Smart bins capable of sorting the trash into a proper compartment is another component of my research.</a:t>
            </a:r>
          </a:p>
          <a:p>
            <a:pPr marL="171450" indent="-171450">
              <a:buFontTx/>
              <a:buChar char="-"/>
            </a:pPr>
            <a:r>
              <a:rPr lang="en-US" dirty="0"/>
              <a:t>In this sense, we can look at the automated sorting recycle bin made by Hassan et al. </a:t>
            </a:r>
          </a:p>
          <a:p>
            <a:pPr marL="171450" indent="-171450">
              <a:buFontTx/>
              <a:buChar char="-"/>
            </a:pPr>
            <a:r>
              <a:rPr lang="en-US" dirty="0"/>
              <a:t>This automated sorting recycle bin uses LIDAR sensors and cameras to identify plastic waste materials and sort them.</a:t>
            </a:r>
          </a:p>
          <a:p>
            <a:pPr marL="171450" indent="-171450">
              <a:buFontTx/>
              <a:buChar char="-"/>
            </a:pPr>
            <a:r>
              <a:rPr lang="en-US" dirty="0"/>
              <a:t>Though this intelligent trash bin isn’t capable of sorting trash materials other than plastics. </a:t>
            </a:r>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3613721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I mentioned earlier waste classification is an important part of smart waste management system and we can implement deep learning models to automate this task.</a:t>
            </a:r>
          </a:p>
          <a:p>
            <a:pPr marL="171450" indent="-171450">
              <a:buFontTx/>
              <a:buChar char="-"/>
            </a:pPr>
            <a:r>
              <a:rPr lang="en-US" dirty="0"/>
              <a:t>In this case we can see </a:t>
            </a:r>
            <a:r>
              <a:rPr lang="en-US" dirty="0" err="1"/>
              <a:t>Bircanoglu</a:t>
            </a:r>
            <a:r>
              <a:rPr lang="en-US" dirty="0"/>
              <a:t> et al. deep neural network named </a:t>
            </a:r>
            <a:r>
              <a:rPr lang="en-US" dirty="0" err="1"/>
              <a:t>RecycleNet</a:t>
            </a:r>
            <a:r>
              <a:rPr lang="en-US" dirty="0"/>
              <a:t> that’s capable of classifying waste materials.</a:t>
            </a:r>
          </a:p>
          <a:p>
            <a:pPr marL="171450" indent="-171450">
              <a:buFontTx/>
              <a:buChar char="-"/>
            </a:pPr>
            <a:r>
              <a:rPr lang="en-US" dirty="0"/>
              <a:t>They used Inception-</a:t>
            </a:r>
            <a:r>
              <a:rPr lang="en-US" dirty="0" err="1"/>
              <a:t>ResNet</a:t>
            </a:r>
            <a:r>
              <a:rPr lang="en-US" dirty="0"/>
              <a:t> and </a:t>
            </a:r>
            <a:r>
              <a:rPr lang="en-US" dirty="0" err="1"/>
              <a:t>DenseNet</a:t>
            </a:r>
            <a:r>
              <a:rPr lang="en-US" dirty="0"/>
              <a:t> to classify the waste materials including compressed and deformed plastic bottles which shows how their neural network can be successful working with complex trash materials. </a:t>
            </a:r>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dirty="0"/>
          </a:p>
        </p:txBody>
      </p:sp>
    </p:spTree>
    <p:extLst>
      <p:ext uri="{BB962C8B-B14F-4D97-AF65-F5344CB8AC3E}">
        <p14:creationId xmlns:p14="http://schemas.microsoft.com/office/powerpoint/2010/main" val="514149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can also see Davis and </a:t>
            </a:r>
            <a:r>
              <a:rPr lang="en-US" dirty="0" err="1"/>
              <a:t>Lebrija’s</a:t>
            </a:r>
            <a:r>
              <a:rPr lang="en-US" dirty="0"/>
              <a:t> Trash.py, which is a system that eliminates user decisions in waste sorting by automatically classifying and directing the waste to appropriate bins.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system employs Conventional Neural Networks for image classification to distinguish between recyclable and landfill waste.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13</a:t>
            </a:fld>
            <a:endParaRPr lang="en-US" dirty="0"/>
          </a:p>
        </p:txBody>
      </p:sp>
    </p:spTree>
    <p:extLst>
      <p:ext uri="{BB962C8B-B14F-4D97-AF65-F5344CB8AC3E}">
        <p14:creationId xmlns:p14="http://schemas.microsoft.com/office/powerpoint/2010/main" val="1100966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in summary Self-driving robot cars, robotic arms, and smart bins are the robotic elements that form a complete waste management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 we have seen from the research papers, all of these components play their part in the overall functionality of the system where autonomous navigation, waste handling, and sorting are optimized to enhance waste management.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14</a:t>
            </a:fld>
            <a:endParaRPr lang="en-US" dirty="0"/>
          </a:p>
        </p:txBody>
      </p:sp>
    </p:spTree>
    <p:extLst>
      <p:ext uri="{BB962C8B-B14F-4D97-AF65-F5344CB8AC3E}">
        <p14:creationId xmlns:p14="http://schemas.microsoft.com/office/powerpoint/2010/main" val="809115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Okay for this literature review I used to two main academic databases. These are Google Scholar and IEEE Xplore because these databases contain a large number of articles and technical publications of peer-reviewed materials related to the topic of robotic waste management.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 increase the relevance of the search results, I used specific keywords and search terms. The main keywords included "waste management robotics," "robotic arm mechanisms," "autonomous robot navigation," "intelligent trash bin," "computer vision in robotics," and "deep learning for waste sorting."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15</a:t>
            </a:fld>
            <a:endParaRPr lang="en-US" dirty="0"/>
          </a:p>
        </p:txBody>
      </p:sp>
    </p:spTree>
    <p:extLst>
      <p:ext uri="{BB962C8B-B14F-4D97-AF65-F5344CB8AC3E}">
        <p14:creationId xmlns:p14="http://schemas.microsoft.com/office/powerpoint/2010/main" val="265628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finding research papers using the specific keywords I used the following two criteria to select the right research papers.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first one is the papers had to focus on the development and deployment of robotic systems in waste management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the second one is the papers had to have been published within the last 10 years to capture the latest developments in the field. </a:t>
            </a:r>
          </a:p>
          <a:p>
            <a:pPr marL="171450" indent="-171450">
              <a:buFontTx/>
              <a:buChar char="-"/>
            </a:pPr>
            <a:r>
              <a:rPr lang="en-US" dirty="0"/>
              <a:t>After finding research papers which satisfied the above requirement, I extracted the research papers’ objectives, methodologies, findings, and applications.</a:t>
            </a:r>
          </a:p>
          <a:p>
            <a:pPr marL="171450" indent="-171450">
              <a:buFontTx/>
              <a:buChar char="-"/>
            </a:pPr>
            <a:r>
              <a:rPr lang="en-US" dirty="0"/>
              <a:t>More specifically, the specific approaches and tools applied in the research, including algorithms, hardware, and software, as well as the main findings and recommendations made by the researchers </a:t>
            </a:r>
          </a:p>
        </p:txBody>
      </p:sp>
      <p:sp>
        <p:nvSpPr>
          <p:cNvPr id="4" name="Slide Number Placeholder 3"/>
          <p:cNvSpPr>
            <a:spLocks noGrp="1"/>
          </p:cNvSpPr>
          <p:nvPr>
            <p:ph type="sldNum" sz="quarter" idx="5"/>
          </p:nvPr>
        </p:nvSpPr>
        <p:spPr/>
        <p:txBody>
          <a:bodyPr/>
          <a:lstStyle/>
          <a:p>
            <a:fld id="{69BB1A04-13E8-48CD-97F9-AC2568E1A8D4}" type="slidenum">
              <a:rPr lang="en-US" smtClean="0"/>
              <a:t>16</a:t>
            </a:fld>
            <a:endParaRPr lang="en-US" dirty="0"/>
          </a:p>
        </p:txBody>
      </p:sp>
    </p:spTree>
    <p:extLst>
      <p:ext uri="{BB962C8B-B14F-4D97-AF65-F5344CB8AC3E}">
        <p14:creationId xmlns:p14="http://schemas.microsoft.com/office/powerpoint/2010/main" val="327554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24</a:t>
            </a:fld>
            <a:endParaRPr lang="en-US" dirty="0"/>
          </a:p>
        </p:txBody>
      </p:sp>
    </p:spTree>
    <p:extLst>
      <p:ext uri="{BB962C8B-B14F-4D97-AF65-F5344CB8AC3E}">
        <p14:creationId xmlns:p14="http://schemas.microsoft.com/office/powerpoint/2010/main" val="1441920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25</a:t>
            </a:fld>
            <a:endParaRPr lang="en-US" dirty="0"/>
          </a:p>
        </p:txBody>
      </p:sp>
    </p:spTree>
    <p:extLst>
      <p:ext uri="{BB962C8B-B14F-4D97-AF65-F5344CB8AC3E}">
        <p14:creationId xmlns:p14="http://schemas.microsoft.com/office/powerpoint/2010/main" val="3239518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27</a:t>
            </a:fld>
            <a:endParaRPr lang="en-US" dirty="0"/>
          </a:p>
        </p:txBody>
      </p:sp>
    </p:spTree>
    <p:extLst>
      <p:ext uri="{BB962C8B-B14F-4D97-AF65-F5344CB8AC3E}">
        <p14:creationId xmlns:p14="http://schemas.microsoft.com/office/powerpoint/2010/main" val="902634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research is about developing a </a:t>
            </a:r>
            <a:r>
              <a:rPr lang="en-US" sz="1200" b="0" kern="100" dirty="0">
                <a:effectLst/>
                <a:latin typeface="Garamond" panose="02020404030301010803" pitchFamily="18" charset="0"/>
                <a:ea typeface="Aptos" panose="020B0004020202020204" pitchFamily="34" charset="0"/>
                <a:cs typeface="Times New Roman" panose="02020603050405020304" pitchFamily="18" charset="0"/>
              </a:rPr>
              <a:t>Waste Collection Mobile Robot Equipped with Robotic Arm and Trash Sorting Bin using Robotic Algorithms, Computer Vision, and Deep Learning. </a:t>
            </a:r>
            <a:br>
              <a:rPr lang="en-US" sz="1200" b="1" kern="100" dirty="0">
                <a:effectLst/>
                <a:latin typeface="Garamond" panose="02020404030301010803" pitchFamily="18" charset="0"/>
                <a:ea typeface="Aptos" panose="020B0004020202020204" pitchFamily="34" charset="0"/>
                <a:cs typeface="Times New Roman" panose="02020603050405020304" pitchFamily="18" charset="0"/>
              </a:rPr>
            </a:br>
            <a:br>
              <a:rPr lang="en-US" sz="12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29</a:t>
            </a:fld>
            <a:endParaRPr lang="en-US" dirty="0"/>
          </a:p>
        </p:txBody>
      </p:sp>
    </p:spTree>
    <p:extLst>
      <p:ext uri="{BB962C8B-B14F-4D97-AF65-F5344CB8AC3E}">
        <p14:creationId xmlns:p14="http://schemas.microsoft.com/office/powerpoint/2010/main" val="3726697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33</a:t>
            </a:fld>
            <a:endParaRPr lang="en-US" dirty="0"/>
          </a:p>
        </p:txBody>
      </p:sp>
    </p:spTree>
    <p:extLst>
      <p:ext uri="{BB962C8B-B14F-4D97-AF65-F5344CB8AC3E}">
        <p14:creationId xmlns:p14="http://schemas.microsoft.com/office/powerpoint/2010/main" val="602362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34</a:t>
            </a:fld>
            <a:endParaRPr lang="en-US" dirty="0"/>
          </a:p>
        </p:txBody>
      </p:sp>
    </p:spTree>
    <p:extLst>
      <p:ext uri="{BB962C8B-B14F-4D97-AF65-F5344CB8AC3E}">
        <p14:creationId xmlns:p14="http://schemas.microsoft.com/office/powerpoint/2010/main" val="3008787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37</a:t>
            </a:fld>
            <a:endParaRPr lang="en-US" dirty="0"/>
          </a:p>
        </p:txBody>
      </p:sp>
    </p:spTree>
    <p:extLst>
      <p:ext uri="{BB962C8B-B14F-4D97-AF65-F5344CB8AC3E}">
        <p14:creationId xmlns:p14="http://schemas.microsoft.com/office/powerpoint/2010/main" val="100496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00" dirty="0">
                <a:effectLst/>
                <a:latin typeface="Garamond" panose="02020404030301010803" pitchFamily="18" charset="0"/>
                <a:ea typeface="Aptos" panose="020B0004020202020204" pitchFamily="34" charset="0"/>
                <a:cs typeface="Times New Roman" panose="02020603050405020304" pitchFamily="18" charset="0"/>
              </a:rPr>
              <a:t>So umm lack of proper handling and disposal of wastes is becoming a major problem in the world today especially in college campuses and other densely populated areas. </a:t>
            </a:r>
          </a:p>
          <a:p>
            <a:pPr marL="171450" indent="-171450">
              <a:buFontTx/>
              <a:buChar char="-"/>
            </a:pPr>
            <a:endParaRPr lang="en-US" sz="1200" kern="100" dirty="0">
              <a:effectLst/>
              <a:latin typeface="Garamond" panose="02020404030301010803" pitchFamily="18" charset="0"/>
              <a:ea typeface="Aptos" panose="020B000402020202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 in this literature review we’ll see the key findings from already done research papers that </a:t>
            </a:r>
            <a:r>
              <a:rPr lang="en-US" sz="1200" kern="100" dirty="0">
                <a:effectLst/>
                <a:latin typeface="Garamond" panose="02020404030301010803" pitchFamily="18" charset="0"/>
                <a:ea typeface="Aptos" panose="020B0004020202020204" pitchFamily="34" charset="0"/>
                <a:cs typeface="Times New Roman" panose="02020603050405020304" pitchFamily="18" charset="0"/>
              </a:rPr>
              <a:t>have contributed to the development of each of the component of my research or have tried to develop a whole system to solve the issue proper handling and disposal of wastes. </a:t>
            </a:r>
            <a:endParaRPr lang="en-US" dirty="0"/>
          </a:p>
          <a:p>
            <a:pPr marL="0" indent="0">
              <a:buFontTx/>
              <a:buNone/>
            </a:pPr>
            <a:endParaRPr lang="en-US" sz="1200" kern="100" dirty="0">
              <a:effectLst/>
              <a:latin typeface="Garamond" panose="02020404030301010803" pitchFamily="18" charset="0"/>
              <a:ea typeface="Aptos" panose="020B0004020202020204" pitchFamily="34" charset="0"/>
              <a:cs typeface="Times New Roman" panose="02020603050405020304" pitchFamily="18" charset="0"/>
            </a:endParaRPr>
          </a:p>
          <a:p>
            <a:pPr marL="171450" indent="-171450">
              <a:buFontTx/>
              <a:buChar char="-"/>
            </a:pPr>
            <a:r>
              <a:rPr lang="en-US" sz="1200" kern="100" dirty="0">
                <a:effectLst/>
                <a:latin typeface="Garamond" panose="02020404030301010803" pitchFamily="18" charset="0"/>
                <a:ea typeface="Aptos" panose="020B0004020202020204" pitchFamily="34" charset="0"/>
                <a:cs typeface="Times New Roman" panose="02020603050405020304" pitchFamily="18" charset="0"/>
              </a:rPr>
              <a:t>We’ll also see on how we can integrate their findings in my research and what we can learn from the problems they faced thru out their research.</a:t>
            </a:r>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4093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Okay, I’m conducting this research because </a:t>
            </a:r>
            <a:r>
              <a:rPr lang="en-US" b="0" i="0" dirty="0">
                <a:effectLst/>
                <a:latin typeface="ui-sans-serif"/>
              </a:rPr>
              <a:t>the conventional ways of waste collection and recycling involve a  lot of manual handling and are not efficient so there’s a need for an improved system or way to solve this problem. </a:t>
            </a:r>
          </a:p>
          <a:p>
            <a:pPr marL="171450" indent="-171450">
              <a:buFontTx/>
              <a:buChar char="-"/>
            </a:pPr>
            <a:r>
              <a:rPr lang="en-US" b="0" i="0" dirty="0">
                <a:effectLst/>
                <a:latin typeface="ui-sans-serif"/>
              </a:rPr>
              <a:t>And I believe, Robotics and Artificial Intelligence or also known as AI can provide a great solution to this problem. </a:t>
            </a:r>
          </a:p>
          <a:p>
            <a:pPr marL="171450" indent="-171450">
              <a:buFontTx/>
              <a:buChar char="-"/>
            </a:pPr>
            <a:r>
              <a:rPr lang="en-US" b="0" i="0" dirty="0">
                <a:solidFill>
                  <a:srgbClr val="ECECEC"/>
                </a:solidFill>
                <a:effectLst/>
                <a:highlight>
                  <a:srgbClr val="212121"/>
                </a:highlight>
                <a:latin typeface="ui-sans-serif"/>
              </a:rPr>
              <a:t>I’m saying this because, in recent years, we’ve seen how these two fields can bring significant advancements in automation and intelligent systems, which led to a </a:t>
            </a:r>
            <a:r>
              <a:rPr lang="en-US" b="0" i="0" dirty="0" err="1">
                <a:solidFill>
                  <a:srgbClr val="ECECEC"/>
                </a:solidFill>
                <a:effectLst/>
                <a:highlight>
                  <a:srgbClr val="212121"/>
                </a:highlight>
                <a:latin typeface="ui-sans-serif"/>
              </a:rPr>
              <a:t>drastical</a:t>
            </a:r>
            <a:r>
              <a:rPr lang="en-US" b="0" i="0" dirty="0">
                <a:solidFill>
                  <a:srgbClr val="ECECEC"/>
                </a:solidFill>
                <a:effectLst/>
                <a:highlight>
                  <a:srgbClr val="212121"/>
                </a:highlight>
                <a:latin typeface="ui-sans-serif"/>
              </a:rPr>
              <a:t> improvement in efficiency and reducing human labor in various industries.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386266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One of the key factors of design for an autonomous robot car for waste collection is the application of visual recognition and machine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this case we can see </a:t>
            </a:r>
            <a:r>
              <a:rPr lang="en-US" dirty="0" err="1"/>
              <a:t>Zhoulin</a:t>
            </a:r>
            <a:r>
              <a:rPr lang="en-US" dirty="0"/>
              <a:t> Chang and his colleague's’ research paper that discuses about the design and development of a mobile garbage collection robot that implements the MobileNetv3-SSD algorithms and is able to move around, recognize garbage, and perform target detection and classification.</a:t>
            </a:r>
          </a:p>
          <a:p>
            <a:pPr marL="171450" indent="-171450">
              <a:buFontTx/>
              <a:buChar char="-"/>
            </a:pPr>
            <a:r>
              <a:rPr lang="en-US" b="0" i="0" dirty="0">
                <a:solidFill>
                  <a:srgbClr val="ECECEC"/>
                </a:solidFill>
                <a:effectLst/>
                <a:highlight>
                  <a:srgbClr val="212121"/>
                </a:highlight>
                <a:latin typeface="ui-sans-serif"/>
              </a:rPr>
              <a:t>According to </a:t>
            </a:r>
            <a:r>
              <a:rPr lang="en-US" dirty="0" err="1"/>
              <a:t>Zhoulin</a:t>
            </a:r>
            <a:r>
              <a:rPr lang="en-US" dirty="0"/>
              <a:t> Chang and his colleague's’ research paper </a:t>
            </a:r>
            <a:r>
              <a:rPr lang="en-US" b="0" i="0" dirty="0">
                <a:solidFill>
                  <a:srgbClr val="ECECEC"/>
                </a:solidFill>
                <a:effectLst/>
                <a:highlight>
                  <a:srgbClr val="212121"/>
                </a:highlight>
                <a:latin typeface="ui-sans-serif"/>
              </a:rPr>
              <a:t>, a robot equipped with MobileNetv3-SSD algorithms can effectively navigate, recognize, and classify garbage.</a:t>
            </a:r>
          </a:p>
          <a:p>
            <a:pPr marL="0" indent="0">
              <a:buFontTx/>
              <a:buNone/>
            </a:pPr>
            <a:r>
              <a:rPr lang="en-US" b="0" i="0" dirty="0">
                <a:solidFill>
                  <a:srgbClr val="ECECEC"/>
                </a:solidFill>
                <a:effectLst/>
                <a:highlight>
                  <a:srgbClr val="212121"/>
                </a:highlight>
                <a:latin typeface="ui-sans-serif"/>
              </a:rPr>
              <a:t>- The researchers also stated that </a:t>
            </a:r>
            <a:r>
              <a:rPr lang="en-US" b="0" i="0" dirty="0">
                <a:solidFill>
                  <a:srgbClr val="000000"/>
                </a:solidFill>
                <a:effectLst/>
                <a:highlight>
                  <a:srgbClr val="FFFFFF"/>
                </a:highlight>
                <a:latin typeface="Aptos" panose="020B0004020202020204" pitchFamily="34" charset="0"/>
              </a:rPr>
              <a:t>this technique was so successful and only had 5.33% false detection rate and 8.67% missed detection rate.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1699675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other important component of my research is Real-time Object Detection. The robotic car must be able to detect trash object in real-time which is an important aspect for the robot’s path planning and waste picking abilities.</a:t>
            </a:r>
          </a:p>
          <a:p>
            <a:pPr marL="171450" indent="-171450">
              <a:buFontTx/>
              <a:buChar char="-"/>
            </a:pPr>
            <a:r>
              <a:rPr lang="en-US" dirty="0"/>
              <a:t>Chandan and his collogues discussed  how an autonomous robot car can localize and recognize a waste object and track it using YOLO-based algorithms along with GMM models. </a:t>
            </a:r>
          </a:p>
          <a:p>
            <a:pPr marL="171450" indent="-171450">
              <a:buFontTx/>
              <a:buChar char="-"/>
            </a:pPr>
            <a:r>
              <a:rPr lang="en-US" b="0" i="0" dirty="0">
                <a:solidFill>
                  <a:srgbClr val="ECECEC"/>
                </a:solidFill>
                <a:effectLst/>
                <a:highlight>
                  <a:srgbClr val="212121"/>
                </a:highlight>
                <a:latin typeface="ui-sans-serif"/>
              </a:rPr>
              <a:t>This is important because using YOLO-based algorithms along with GMM models improves real-time object detection by providing high accuracy and efficient feature extraction. </a:t>
            </a:r>
          </a:p>
          <a:p>
            <a:pPr marL="171450" indent="-171450">
              <a:buFontTx/>
              <a:buChar char="-"/>
            </a:pPr>
            <a:r>
              <a:rPr lang="en-US" b="0" i="0" dirty="0">
                <a:solidFill>
                  <a:srgbClr val="ECECEC"/>
                </a:solidFill>
                <a:effectLst/>
                <a:highlight>
                  <a:srgbClr val="212121"/>
                </a:highlight>
                <a:latin typeface="ui-sans-serif"/>
              </a:rPr>
              <a:t>This combination is ideal for applications requiring immediate response and robust classification, such as autonomous navigation and waste sorting.</a:t>
            </a:r>
          </a:p>
          <a:p>
            <a:pPr marL="0" indent="0">
              <a:buFontTx/>
              <a:buNone/>
            </a:pP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1894262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my research I plan to control the robot and its operations using microcontrollers and microprocessors, generally speaking embedded systems. </a:t>
            </a:r>
          </a:p>
          <a:p>
            <a:pPr marL="171450" indent="-171450">
              <a:buFontTx/>
              <a:buChar char="-"/>
            </a:pPr>
            <a:r>
              <a:rPr lang="en-US" dirty="0"/>
              <a:t>And as we all know </a:t>
            </a:r>
            <a:r>
              <a:rPr lang="en-US" b="0" i="0" dirty="0">
                <a:solidFill>
                  <a:srgbClr val="ECECEC"/>
                </a:solidFill>
                <a:effectLst/>
                <a:highlight>
                  <a:srgbClr val="212121"/>
                </a:highlight>
                <a:latin typeface="ui-sans-serif"/>
              </a:rPr>
              <a:t>embedded systems have limited computational power and memory resources which makes it challenging to implement complex algorithms on this systems.</a:t>
            </a:r>
          </a:p>
          <a:p>
            <a:pPr marL="171450" indent="-171450">
              <a:buFontTx/>
              <a:buChar char="-"/>
            </a:pPr>
            <a:r>
              <a:rPr lang="en-US" b="0" i="0" dirty="0">
                <a:solidFill>
                  <a:srgbClr val="ECECEC"/>
                </a:solidFill>
                <a:effectLst/>
                <a:highlight>
                  <a:srgbClr val="212121"/>
                </a:highlight>
                <a:latin typeface="ui-sans-serif"/>
              </a:rPr>
              <a:t>To solve this issue, </a:t>
            </a:r>
            <a:r>
              <a:rPr lang="en-US" b="0" i="0" dirty="0" err="1">
                <a:solidFill>
                  <a:srgbClr val="ECECEC"/>
                </a:solidFill>
                <a:effectLst/>
                <a:highlight>
                  <a:srgbClr val="212121"/>
                </a:highlight>
                <a:latin typeface="ui-sans-serif"/>
              </a:rPr>
              <a:t>Guennouni</a:t>
            </a:r>
            <a:r>
              <a:rPr lang="en-US" b="0" i="0" dirty="0">
                <a:solidFill>
                  <a:srgbClr val="ECECEC"/>
                </a:solidFill>
                <a:effectLst/>
                <a:highlight>
                  <a:srgbClr val="212121"/>
                </a:highlight>
                <a:latin typeface="ui-sans-serif"/>
              </a:rPr>
              <a:t> et al. </a:t>
            </a:r>
            <a:r>
              <a:rPr lang="en-US" b="0" i="0" dirty="0">
                <a:solidFill>
                  <a:srgbClr val="000000"/>
                </a:solidFill>
                <a:effectLst/>
                <a:highlight>
                  <a:srgbClr val="FFFFFF"/>
                </a:highlight>
                <a:latin typeface="Aptos" panose="020B0004020202020204" pitchFamily="34" charset="0"/>
              </a:rPr>
              <a:t>used a combination of cascade classifiers and </a:t>
            </a:r>
            <a:r>
              <a:rPr lang="en-US" b="0" i="0" dirty="0" err="1">
                <a:solidFill>
                  <a:srgbClr val="000000"/>
                </a:solidFill>
                <a:effectLst/>
                <a:highlight>
                  <a:srgbClr val="FFFFFF"/>
                </a:highlight>
                <a:latin typeface="Aptos" panose="020B0004020202020204" pitchFamily="34" charset="0"/>
              </a:rPr>
              <a:t>Haar</a:t>
            </a:r>
            <a:r>
              <a:rPr lang="en-US" b="0" i="0" dirty="0">
                <a:solidFill>
                  <a:srgbClr val="000000"/>
                </a:solidFill>
                <a:effectLst/>
                <a:highlight>
                  <a:srgbClr val="FFFFFF"/>
                </a:highlight>
                <a:latin typeface="Aptos" panose="020B0004020202020204" pitchFamily="34" charset="0"/>
              </a:rPr>
              <a:t>-like features which are relatively lightweight than complex deep learning models, to achieve a</a:t>
            </a:r>
            <a:r>
              <a:rPr lang="en-US" dirty="0"/>
              <a:t> near-real-time detection of objects</a:t>
            </a:r>
            <a:r>
              <a:rPr lang="en-US" b="0" i="0" dirty="0">
                <a:solidFill>
                  <a:srgbClr val="000000"/>
                </a:solidFill>
                <a:effectLst/>
                <a:highlight>
                  <a:srgbClr val="FFFFFF"/>
                </a:highlight>
                <a:latin typeface="Aptos" panose="020B0004020202020204" pitchFamily="34" charset="0"/>
              </a:rPr>
              <a:t>.</a:t>
            </a:r>
          </a:p>
          <a:p>
            <a:pPr marL="171450" indent="-171450">
              <a:buFontTx/>
              <a:buChar char="-"/>
            </a:pPr>
            <a:r>
              <a:rPr lang="en-US" dirty="0"/>
              <a:t>Such systems can be used in several surveillance applications, in our case waste management, to detect and identify several objects. </a:t>
            </a:r>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2420918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Robotic arm is one of the most important part of a waste collection robot.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Ishwarya</a:t>
            </a:r>
            <a:r>
              <a:rPr lang="en-US" dirty="0"/>
              <a:t> developed a robotic arm that is used in cleaning sewages which has both suction and grinding functions. </a:t>
            </a:r>
          </a:p>
          <a:p>
            <a:pPr marL="171450" indent="-171450">
              <a:buFontTx/>
              <a:buChar char="-"/>
            </a:pPr>
            <a:r>
              <a:rPr lang="en-US" dirty="0" err="1"/>
              <a:t>Ishwarya</a:t>
            </a:r>
            <a:r>
              <a:rPr lang="en-US" dirty="0"/>
              <a:t> implemented this system on a Raspberry Pi 3 Model.</a:t>
            </a:r>
          </a:p>
          <a:p>
            <a:pPr marL="171450" indent="-171450">
              <a:buFontTx/>
              <a:buChar char="-"/>
            </a:pPr>
            <a:r>
              <a:rPr lang="en-US" dirty="0"/>
              <a:t>The system can carry up toa staggering 5.2kg and is used to identify, grind, pick up, and dispose waste objects with a much lower ease and higher accuracy.  </a:t>
            </a:r>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4261653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Prasetyo</a:t>
            </a:r>
            <a:r>
              <a:rPr lang="en-US" dirty="0"/>
              <a:t> and his collogues developed a Garbage Collector Robot named </a:t>
            </a:r>
            <a:r>
              <a:rPr lang="en-US" dirty="0" err="1"/>
              <a:t>Gacobot</a:t>
            </a:r>
            <a:r>
              <a:rPr lang="en-US" dirty="0"/>
              <a:t>. </a:t>
            </a:r>
          </a:p>
          <a:p>
            <a:pPr marL="171450" indent="-171450">
              <a:buFontTx/>
              <a:buChar char="-"/>
            </a:pPr>
            <a:r>
              <a:rPr lang="en-US" dirty="0"/>
              <a:t>GACOBOT is made </a:t>
            </a:r>
            <a:r>
              <a:rPr lang="en-US"/>
              <a:t>with the </a:t>
            </a:r>
            <a:r>
              <a:rPr lang="en-US" dirty="0"/>
              <a:t>integration of mobile robot systems and non-mobile robots, namely mobile robots like-a-car robot systems and robotic manipulators as garbage grabber systems with integration of an ultrasonic sensors.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Gacobot</a:t>
            </a:r>
            <a:r>
              <a:rPr lang="en-US" dirty="0"/>
              <a:t> uses Fuzzy </a:t>
            </a:r>
            <a:r>
              <a:rPr lang="en-US" dirty="0" err="1"/>
              <a:t>Kohonen</a:t>
            </a:r>
            <a:r>
              <a:rPr lang="en-US" dirty="0"/>
              <a:t> Network (FKN) algorithm to pickup, transports and dispenses waste within an open space.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dirty="0"/>
          </a:p>
        </p:txBody>
      </p:sp>
    </p:spTree>
    <p:extLst>
      <p:ext uri="{BB962C8B-B14F-4D97-AF65-F5344CB8AC3E}">
        <p14:creationId xmlns:p14="http://schemas.microsoft.com/office/powerpoint/2010/main" val="1257810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mailto:aashok@gsu.edu" TargetMode="External"/><Relationship Id="rId3" Type="http://schemas.openxmlformats.org/officeDocument/2006/relationships/slideLayout" Target="../slideLayouts/slideLayout2.xml"/><Relationship Id="rId7" Type="http://schemas.openxmlformats.org/officeDocument/2006/relationships/hyperlink" Target="mailto:nabera1@student.gsu.ed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5.png"/><Relationship Id="rId4" Type="http://schemas.openxmlformats.org/officeDocument/2006/relationships/hyperlink" Target="https://doi.org/10.1109/INISTA.2018.8466276"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doi.org/10.1109/WVC.2019.8876924" TargetMode="External"/><Relationship Id="rId3" Type="http://schemas.openxmlformats.org/officeDocument/2006/relationships/slideLayout" Target="../slideLayouts/slideLayout2.xml"/><Relationship Id="rId7" Type="http://schemas.openxmlformats.org/officeDocument/2006/relationships/hyperlink" Target="https://doi.org/10.1109/CVPR.2016.91" TargetMode="Externa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hyperlink" Target="https://doi.org/10.1088/1742-6596/1500/1/012103" TargetMode="External"/><Relationship Id="rId5" Type="http://schemas.openxmlformats.org/officeDocument/2006/relationships/hyperlink" Target="https://doi.org/10.22214/ijraset.2019.3192" TargetMode="External"/><Relationship Id="rId4" Type="http://schemas.openxmlformats.org/officeDocument/2006/relationships/hyperlink" Target="https://doi.org/10.1109/SPC.2018.8704146" TargetMode="External"/><Relationship Id="rId9"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7"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dirty="0"/>
              <a:t>Georgia State University</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US" dirty="0"/>
              <a:t>Undergraduate Honors Thesis Research </a:t>
            </a:r>
          </a:p>
          <a:p>
            <a:pPr algn="ctr"/>
            <a:r>
              <a:rPr lang="en-US" dirty="0"/>
              <a:t>Literature Review</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7" name="Audio 46">
            <a:hlinkClick r:id="" action="ppaction://media"/>
            <a:extLst>
              <a:ext uri="{FF2B5EF4-FFF2-40B4-BE49-F238E27FC236}">
                <a16:creationId xmlns:a16="http://schemas.microsoft.com/office/drawing/2014/main" id="{228F7A67-56A2-4C97-62ED-49C01261E51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5875816"/>
      </p:ext>
    </p:extLst>
  </p:cSld>
  <p:clrMapOvr>
    <a:masterClrMapping/>
  </p:clrMapOvr>
  <mc:AlternateContent xmlns:mc="http://schemas.openxmlformats.org/markup-compatibility/2006" xmlns:p14="http://schemas.microsoft.com/office/powerpoint/2010/main">
    <mc:Choice Requires="p14">
      <p:transition spd="slow" p14:dur="2000" advTm="9080"/>
    </mc:Choice>
    <mc:Fallback xmlns="">
      <p:transition spd="slow" advTm="9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443B1-9BEF-C140-3E05-704A21B3DCB7}"/>
              </a:ext>
            </a:extLst>
          </p:cNvPr>
          <p:cNvSpPr>
            <a:spLocks noGrp="1"/>
          </p:cNvSpPr>
          <p:nvPr>
            <p:ph type="title"/>
          </p:nvPr>
        </p:nvSpPr>
        <p:spPr/>
        <p:txBody>
          <a:bodyPr/>
          <a:lstStyle/>
          <a:p>
            <a:r>
              <a:rPr lang="en-US" dirty="0"/>
              <a:t>Literature Review - Hybrid Control Architecture</a:t>
            </a:r>
          </a:p>
        </p:txBody>
      </p:sp>
      <p:sp>
        <p:nvSpPr>
          <p:cNvPr id="3" name="Content Placeholder 2">
            <a:extLst>
              <a:ext uri="{FF2B5EF4-FFF2-40B4-BE49-F238E27FC236}">
                <a16:creationId xmlns:a16="http://schemas.microsoft.com/office/drawing/2014/main" id="{727C3054-A036-950C-2253-E2FCBFCE43E5}"/>
              </a:ext>
            </a:extLst>
          </p:cNvPr>
          <p:cNvSpPr>
            <a:spLocks noGrp="1"/>
          </p:cNvSpPr>
          <p:nvPr>
            <p:ph idx="1"/>
          </p:nvPr>
        </p:nvSpPr>
        <p:spPr/>
        <p:txBody>
          <a:bodyPr>
            <a:normAutofit fontScale="62500" lnSpcReduction="20000"/>
          </a:bodyPr>
          <a:lstStyle/>
          <a:p>
            <a:r>
              <a:rPr lang="en-US" dirty="0"/>
              <a:t>A hybrid position/force control architecture improves the accuracy and flexibility of 5DOF manipulators in waste management. </a:t>
            </a:r>
          </a:p>
          <a:p>
            <a:r>
              <a:rPr lang="en-US" dirty="0"/>
              <a:t>In a recent article, Gal et al. (2021) proposed a position and force control system that changes its mode of operation depending on the state machine decision algorithm. </a:t>
            </a:r>
          </a:p>
          <a:p>
            <a:r>
              <a:rPr lang="en-US" dirty="0"/>
              <a:t>This way, the manipulator can switch between the control strategies and perform different tasks required in the handling of wastes effectively.</a:t>
            </a:r>
          </a:p>
          <a:p>
            <a:r>
              <a:rPr lang="en-US" dirty="0"/>
              <a:t> This characteristic is very important to ensure that the system is capable of dealing with various types of waste materials that may have different size and shape. </a:t>
            </a:r>
          </a:p>
          <a:p>
            <a:r>
              <a:rPr lang="en-US" dirty="0"/>
              <a:t>The state machine approach helps the robotic arm to decide on the type of waste and the environmental conditions for a better handling of waste. </a:t>
            </a:r>
          </a:p>
          <a:p>
            <a:r>
              <a:rPr lang="en-US" dirty="0"/>
              <a:t>This approach offers a flexible solution which may be easily modified to accommodate different waste types. This a highly desirable quality to increase the efficiency of waste collection robots.</a:t>
            </a:r>
          </a:p>
        </p:txBody>
      </p:sp>
      <p:pic>
        <p:nvPicPr>
          <p:cNvPr id="7" name="Audio 6">
            <a:hlinkClick r:id="" action="ppaction://media"/>
            <a:extLst>
              <a:ext uri="{FF2B5EF4-FFF2-40B4-BE49-F238E27FC236}">
                <a16:creationId xmlns:a16="http://schemas.microsoft.com/office/drawing/2014/main" id="{C98CD37B-6787-92EF-9B5C-DEE9779C94F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2857877"/>
      </p:ext>
    </p:extLst>
  </p:cSld>
  <p:clrMapOvr>
    <a:masterClrMapping/>
  </p:clrMapOvr>
  <mc:AlternateContent xmlns:mc="http://schemas.openxmlformats.org/markup-compatibility/2006" xmlns:p14="http://schemas.microsoft.com/office/powerpoint/2010/main">
    <mc:Choice Requires="p14">
      <p:transition spd="slow" p14:dur="2000" advTm="46728"/>
    </mc:Choice>
    <mc:Fallback xmlns="">
      <p:transition spd="slow" advTm="4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9CC2-AA23-5132-6715-1BA9E038EF05}"/>
              </a:ext>
            </a:extLst>
          </p:cNvPr>
          <p:cNvSpPr>
            <a:spLocks noGrp="1"/>
          </p:cNvSpPr>
          <p:nvPr>
            <p:ph type="title"/>
          </p:nvPr>
        </p:nvSpPr>
        <p:spPr/>
        <p:txBody>
          <a:bodyPr/>
          <a:lstStyle/>
          <a:p>
            <a:r>
              <a:rPr lang="en-US" dirty="0"/>
              <a:t>Literature Review - Smart Bins</a:t>
            </a:r>
          </a:p>
        </p:txBody>
      </p:sp>
      <p:sp>
        <p:nvSpPr>
          <p:cNvPr id="3" name="Content Placeholder 2">
            <a:extLst>
              <a:ext uri="{FF2B5EF4-FFF2-40B4-BE49-F238E27FC236}">
                <a16:creationId xmlns:a16="http://schemas.microsoft.com/office/drawing/2014/main" id="{50A43DB6-FB34-5432-DDFA-F68A6B37462C}"/>
              </a:ext>
            </a:extLst>
          </p:cNvPr>
          <p:cNvSpPr>
            <a:spLocks noGrp="1"/>
          </p:cNvSpPr>
          <p:nvPr>
            <p:ph idx="1"/>
          </p:nvPr>
        </p:nvSpPr>
        <p:spPr/>
        <p:txBody>
          <a:bodyPr>
            <a:normAutofit fontScale="77500" lnSpcReduction="20000"/>
          </a:bodyPr>
          <a:lstStyle/>
          <a:p>
            <a:r>
              <a:rPr lang="en-US" dirty="0"/>
              <a:t>Smart bins or intelligent trash sorting bins are another essential part of smart waste management systems. </a:t>
            </a:r>
          </a:p>
          <a:p>
            <a:r>
              <a:rPr lang="en-US" dirty="0"/>
              <a:t>An automated sorting recycle bin proposed by Hassan et al. (2018) is a recycle bin that is capable of sorting wastes by using sensors and mechanical sorting system. </a:t>
            </a:r>
          </a:p>
          <a:p>
            <a:r>
              <a:rPr lang="en-US" dirty="0"/>
              <a:t>The system was accurate in identifying plastic waste however there is room for optimization in case of paper and aluminum. </a:t>
            </a:r>
          </a:p>
          <a:p>
            <a:r>
              <a:rPr lang="en-US" dirty="0"/>
              <a:t>It may be more effective to use more sensors or adjust the detection angles in order to increase the level of accuracy of sorting. </a:t>
            </a:r>
          </a:p>
          <a:p>
            <a:r>
              <a:rPr lang="en-US" dirty="0"/>
              <a:t>The segregation and channeling of waste to the right compartments by this automated sorting bin greatly minimizes human interference in sorting wastes.</a:t>
            </a:r>
          </a:p>
        </p:txBody>
      </p:sp>
      <p:pic>
        <p:nvPicPr>
          <p:cNvPr id="7" name="Audio 6">
            <a:hlinkClick r:id="" action="ppaction://media"/>
            <a:extLst>
              <a:ext uri="{FF2B5EF4-FFF2-40B4-BE49-F238E27FC236}">
                <a16:creationId xmlns:a16="http://schemas.microsoft.com/office/drawing/2014/main" id="{2333EB87-8F5B-184B-FBF4-F85EF503C15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0449159"/>
      </p:ext>
    </p:extLst>
  </p:cSld>
  <p:clrMapOvr>
    <a:masterClrMapping/>
  </p:clrMapOvr>
  <mc:AlternateContent xmlns:mc="http://schemas.openxmlformats.org/markup-compatibility/2006" xmlns:p14="http://schemas.microsoft.com/office/powerpoint/2010/main">
    <mc:Choice Requires="p14">
      <p:transition spd="slow" p14:dur="2000" advTm="42004"/>
    </mc:Choice>
    <mc:Fallback xmlns="">
      <p:transition spd="slow" advTm="42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93F95-F4A5-E32F-05F1-097015659C79}"/>
              </a:ext>
            </a:extLst>
          </p:cNvPr>
          <p:cNvSpPr>
            <a:spLocks noGrp="1"/>
          </p:cNvSpPr>
          <p:nvPr>
            <p:ph type="title"/>
          </p:nvPr>
        </p:nvSpPr>
        <p:spPr/>
        <p:txBody>
          <a:bodyPr/>
          <a:lstStyle/>
          <a:p>
            <a:r>
              <a:rPr lang="en-US" dirty="0"/>
              <a:t>Literature Review - Deep Learning</a:t>
            </a:r>
          </a:p>
        </p:txBody>
      </p:sp>
      <p:sp>
        <p:nvSpPr>
          <p:cNvPr id="3" name="Content Placeholder 2">
            <a:extLst>
              <a:ext uri="{FF2B5EF4-FFF2-40B4-BE49-F238E27FC236}">
                <a16:creationId xmlns:a16="http://schemas.microsoft.com/office/drawing/2014/main" id="{E242860A-0340-BB1F-69DA-6FA3C1122FE9}"/>
              </a:ext>
            </a:extLst>
          </p:cNvPr>
          <p:cNvSpPr>
            <a:spLocks noGrp="1"/>
          </p:cNvSpPr>
          <p:nvPr>
            <p:ph idx="1"/>
          </p:nvPr>
        </p:nvSpPr>
        <p:spPr/>
        <p:txBody>
          <a:bodyPr>
            <a:normAutofit fontScale="92500"/>
          </a:bodyPr>
          <a:lstStyle/>
          <a:p>
            <a:r>
              <a:rPr lang="en-US" dirty="0"/>
              <a:t>Waste classification is one of the procedures used in sorting wastes, and </a:t>
            </a:r>
            <a:r>
              <a:rPr lang="en-US" dirty="0" err="1"/>
              <a:t>Bircanoglu</a:t>
            </a:r>
            <a:r>
              <a:rPr lang="en-US" dirty="0"/>
              <a:t> et al. (2018) developed </a:t>
            </a:r>
            <a:r>
              <a:rPr lang="en-US" dirty="0" err="1"/>
              <a:t>RecycleNet</a:t>
            </a:r>
            <a:r>
              <a:rPr lang="en-US" dirty="0"/>
              <a:t>, a deep neural network for waste classification. </a:t>
            </a:r>
          </a:p>
          <a:p>
            <a:r>
              <a:rPr lang="en-US" dirty="0"/>
              <a:t>Inception-</a:t>
            </a:r>
            <a:r>
              <a:rPr lang="en-US" dirty="0" err="1"/>
              <a:t>ResNet</a:t>
            </a:r>
            <a:r>
              <a:rPr lang="en-US" dirty="0"/>
              <a:t> and </a:t>
            </a:r>
            <a:r>
              <a:rPr lang="en-US" dirty="0" err="1"/>
              <a:t>DenseNet</a:t>
            </a:r>
            <a:r>
              <a:rPr lang="en-US" dirty="0"/>
              <a:t> proved to be accurate in classifying wastes and in distinguishing between shape changing materials such as compressed plastic bottles. </a:t>
            </a:r>
          </a:p>
          <a:p>
            <a:r>
              <a:rPr lang="en-US" dirty="0"/>
              <a:t>The fact that </a:t>
            </a:r>
            <a:r>
              <a:rPr lang="en-US" dirty="0" err="1"/>
              <a:t>RecycleNet’s</a:t>
            </a:r>
            <a:r>
              <a:rPr lang="en-US" dirty="0"/>
              <a:t> network can work with various types of waste and maintain high levels of classification accuracy when tested in complex situations proves that deep learning approaches are well suited for real-world waste sorting tasks.</a:t>
            </a:r>
          </a:p>
        </p:txBody>
      </p:sp>
      <p:pic>
        <p:nvPicPr>
          <p:cNvPr id="6" name="Audio 5">
            <a:hlinkClick r:id="" action="ppaction://media"/>
            <a:extLst>
              <a:ext uri="{FF2B5EF4-FFF2-40B4-BE49-F238E27FC236}">
                <a16:creationId xmlns:a16="http://schemas.microsoft.com/office/drawing/2014/main" id="{DE97045F-F739-F008-50E2-AE6C9DE7962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0256971"/>
      </p:ext>
    </p:extLst>
  </p:cSld>
  <p:clrMapOvr>
    <a:masterClrMapping/>
  </p:clrMapOvr>
  <mc:AlternateContent xmlns:mc="http://schemas.openxmlformats.org/markup-compatibility/2006" xmlns:p14="http://schemas.microsoft.com/office/powerpoint/2010/main">
    <mc:Choice Requires="p14">
      <p:transition spd="slow" p14:dur="2000" advTm="43646"/>
    </mc:Choice>
    <mc:Fallback xmlns="">
      <p:transition spd="slow" advTm="4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A7B5-AB73-990E-9E96-22D5703FDA6F}"/>
              </a:ext>
            </a:extLst>
          </p:cNvPr>
          <p:cNvSpPr>
            <a:spLocks noGrp="1"/>
          </p:cNvSpPr>
          <p:nvPr>
            <p:ph type="title"/>
          </p:nvPr>
        </p:nvSpPr>
        <p:spPr/>
        <p:txBody>
          <a:bodyPr/>
          <a:lstStyle/>
          <a:p>
            <a:r>
              <a:rPr lang="en-US" dirty="0"/>
              <a:t>Literature Review - Automation of Waste Sorting</a:t>
            </a:r>
          </a:p>
        </p:txBody>
      </p:sp>
      <p:sp>
        <p:nvSpPr>
          <p:cNvPr id="3" name="Content Placeholder 2">
            <a:extLst>
              <a:ext uri="{FF2B5EF4-FFF2-40B4-BE49-F238E27FC236}">
                <a16:creationId xmlns:a16="http://schemas.microsoft.com/office/drawing/2014/main" id="{F734EA36-802F-0973-B000-4C88279480C3}"/>
              </a:ext>
            </a:extLst>
          </p:cNvPr>
          <p:cNvSpPr>
            <a:spLocks noGrp="1"/>
          </p:cNvSpPr>
          <p:nvPr>
            <p:ph idx="1"/>
          </p:nvPr>
        </p:nvSpPr>
        <p:spPr/>
        <p:txBody>
          <a:bodyPr>
            <a:normAutofit fontScale="77500" lnSpcReduction="20000"/>
          </a:bodyPr>
          <a:lstStyle/>
          <a:p>
            <a:r>
              <a:rPr lang="en-US" dirty="0"/>
              <a:t>Likewise, Davis and </a:t>
            </a:r>
            <a:r>
              <a:rPr lang="en-US" dirty="0" err="1"/>
              <a:t>Lebrija</a:t>
            </a:r>
            <a:r>
              <a:rPr lang="en-US" dirty="0"/>
              <a:t> claimed that the increasing complexity of the business environment necessitates a shift to a new management model. </a:t>
            </a:r>
          </a:p>
          <a:p>
            <a:r>
              <a:rPr lang="en-US" dirty="0"/>
              <a:t>They developed Trash.py, a system that eliminates user decisions in waste sorting by automatically classifying and directing the waste to appropriate bins. </a:t>
            </a:r>
          </a:p>
          <a:p>
            <a:r>
              <a:rPr lang="en-US" dirty="0"/>
              <a:t>This system employs image classification to distinguish between recyclable and landfill waste. </a:t>
            </a:r>
          </a:p>
          <a:p>
            <a:r>
              <a:rPr lang="en-US" dirty="0"/>
              <a:t>In this way, the proposed system eliminates the need for user involvement and helps in making sure that waste is sorted appropriately and correctly and thus minimizing contamination of recyclable material and improving the efficiency of the waste management systems. </a:t>
            </a:r>
          </a:p>
          <a:p>
            <a:r>
              <a:rPr lang="en-US" dirty="0"/>
              <a:t>According to Davis and </a:t>
            </a:r>
            <a:r>
              <a:rPr lang="en-US" dirty="0" err="1"/>
              <a:t>Lebrija</a:t>
            </a:r>
            <a:r>
              <a:rPr lang="en-US" dirty="0"/>
              <a:t>, this system can greatly improve waste management processes in the University of Michigan.</a:t>
            </a:r>
          </a:p>
          <a:p>
            <a:endParaRPr lang="en-US" dirty="0"/>
          </a:p>
          <a:p>
            <a:endParaRPr lang="en-US" dirty="0"/>
          </a:p>
        </p:txBody>
      </p:sp>
      <p:pic>
        <p:nvPicPr>
          <p:cNvPr id="5" name="Audio 4">
            <a:hlinkClick r:id="" action="ppaction://media"/>
            <a:extLst>
              <a:ext uri="{FF2B5EF4-FFF2-40B4-BE49-F238E27FC236}">
                <a16:creationId xmlns:a16="http://schemas.microsoft.com/office/drawing/2014/main" id="{ED6672CE-43DC-7C89-B8F6-F4455AD9DD6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48362919"/>
      </p:ext>
    </p:extLst>
  </p:cSld>
  <p:clrMapOvr>
    <a:masterClrMapping/>
  </p:clrMapOvr>
  <mc:AlternateContent xmlns:mc="http://schemas.openxmlformats.org/markup-compatibility/2006" xmlns:p14="http://schemas.microsoft.com/office/powerpoint/2010/main">
    <mc:Choice Requires="p14">
      <p:transition spd="slow" p14:dur="2000" advTm="34581"/>
    </mc:Choice>
    <mc:Fallback xmlns="">
      <p:transition spd="slow" advTm="34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246BA-3477-A0A0-2DCB-9319C772EDC3}"/>
              </a:ext>
            </a:extLst>
          </p:cNvPr>
          <p:cNvSpPr>
            <a:spLocks noGrp="1"/>
          </p:cNvSpPr>
          <p:nvPr>
            <p:ph type="title"/>
          </p:nvPr>
        </p:nvSpPr>
        <p:spPr/>
        <p:txBody>
          <a:bodyPr/>
          <a:lstStyle/>
          <a:p>
            <a:r>
              <a:rPr lang="en-US" dirty="0"/>
              <a:t>Literature Review - Summary</a:t>
            </a:r>
          </a:p>
        </p:txBody>
      </p:sp>
      <p:sp>
        <p:nvSpPr>
          <p:cNvPr id="3" name="Content Placeholder 2">
            <a:extLst>
              <a:ext uri="{FF2B5EF4-FFF2-40B4-BE49-F238E27FC236}">
                <a16:creationId xmlns:a16="http://schemas.microsoft.com/office/drawing/2014/main" id="{B1F0CF7B-F3D9-A067-7CFB-6E32924FEC8D}"/>
              </a:ext>
            </a:extLst>
          </p:cNvPr>
          <p:cNvSpPr>
            <a:spLocks noGrp="1"/>
          </p:cNvSpPr>
          <p:nvPr>
            <p:ph idx="1"/>
          </p:nvPr>
        </p:nvSpPr>
        <p:spPr/>
        <p:txBody>
          <a:bodyPr>
            <a:normAutofit fontScale="92500" lnSpcReduction="20000"/>
          </a:bodyPr>
          <a:lstStyle/>
          <a:p>
            <a:r>
              <a:rPr lang="en-US" dirty="0"/>
              <a:t>Self-driving robot cars, robotic arms, and smart bins are the robotic elements that form a complete waste management system. </a:t>
            </a:r>
          </a:p>
          <a:p>
            <a:r>
              <a:rPr lang="en-US" dirty="0"/>
              <a:t>All of these components play their part in the overall functionality of the system where autonomous navigation, waste handling, and sorting are optimized to enhance waste management. </a:t>
            </a:r>
          </a:p>
          <a:p>
            <a:r>
              <a:rPr lang="en-US" dirty="0"/>
              <a:t>These modern technologies facilitate efficient waste management with minimal human interference, thus improving the performance of the overall system. </a:t>
            </a:r>
          </a:p>
          <a:p>
            <a:r>
              <a:rPr lang="en-US" dirty="0"/>
              <a:t>The overall functioning of these components guarantees that the whole process of waste collection and sorting is efficient.</a:t>
            </a:r>
          </a:p>
        </p:txBody>
      </p:sp>
      <p:pic>
        <p:nvPicPr>
          <p:cNvPr id="5" name="Audio 4">
            <a:hlinkClick r:id="" action="ppaction://media"/>
            <a:extLst>
              <a:ext uri="{FF2B5EF4-FFF2-40B4-BE49-F238E27FC236}">
                <a16:creationId xmlns:a16="http://schemas.microsoft.com/office/drawing/2014/main" id="{187CF68E-320D-B975-D88D-F2E7A3E99E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2190420"/>
      </p:ext>
    </p:extLst>
  </p:cSld>
  <p:clrMapOvr>
    <a:masterClrMapping/>
  </p:clrMapOvr>
  <mc:AlternateContent xmlns:mc="http://schemas.openxmlformats.org/markup-compatibility/2006" xmlns:p14="http://schemas.microsoft.com/office/powerpoint/2010/main">
    <mc:Choice Requires="p14">
      <p:transition spd="slow" p14:dur="2000" advTm="24027"/>
    </mc:Choice>
    <mc:Fallback xmlns="">
      <p:transition spd="slow" advTm="24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DB672-F9C8-CCB7-7B13-EB05FD05D4D7}"/>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335EBE59-EE82-703C-A7AD-A38527D6A8D1}"/>
              </a:ext>
            </a:extLst>
          </p:cNvPr>
          <p:cNvSpPr>
            <a:spLocks noGrp="1"/>
          </p:cNvSpPr>
          <p:nvPr>
            <p:ph idx="1"/>
          </p:nvPr>
        </p:nvSpPr>
        <p:spPr/>
        <p:txBody>
          <a:bodyPr>
            <a:normAutofit fontScale="70000" lnSpcReduction="20000"/>
          </a:bodyPr>
          <a:lstStyle/>
          <a:p>
            <a:r>
              <a:rPr lang="en-US" dirty="0"/>
              <a:t>The search for articles was conducted through two main academic databases. These are Google Scholar and IEEE Xplore. </a:t>
            </a:r>
          </a:p>
          <a:p>
            <a:r>
              <a:rPr lang="en-US" dirty="0"/>
              <a:t>These databases were selected for the fact that they contain a large number of articles and technical publications of peer-reviewed materials related to the topic of robotic waste management. </a:t>
            </a:r>
          </a:p>
          <a:p>
            <a:r>
              <a:rPr lang="en-US" dirty="0"/>
              <a:t>To increase the relevance of the search results, I used specific keywords and search terms. The main keywords included "waste management robotics," "robotic arm mechanisms," "autonomous robot navigation," "intelligent trash bin," "computer vision in robotics," and "deep learning for waste sorting." </a:t>
            </a:r>
          </a:p>
          <a:p>
            <a:r>
              <a:rPr lang="en-US" dirty="0"/>
              <a:t>These terms were chosen in order to cover the entire field of interest of the research and include all the aspects of the smart waste management system.</a:t>
            </a:r>
          </a:p>
        </p:txBody>
      </p:sp>
      <p:pic>
        <p:nvPicPr>
          <p:cNvPr id="5" name="Audio 4">
            <a:hlinkClick r:id="" action="ppaction://media"/>
            <a:extLst>
              <a:ext uri="{FF2B5EF4-FFF2-40B4-BE49-F238E27FC236}">
                <a16:creationId xmlns:a16="http://schemas.microsoft.com/office/drawing/2014/main" id="{0BEDD880-2B16-64A5-30EB-C6EF1A14974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7256655"/>
      </p:ext>
    </p:extLst>
  </p:cSld>
  <p:clrMapOvr>
    <a:masterClrMapping/>
  </p:clrMapOvr>
  <mc:AlternateContent xmlns:mc="http://schemas.openxmlformats.org/markup-compatibility/2006" xmlns:p14="http://schemas.microsoft.com/office/powerpoint/2010/main">
    <mc:Choice Requires="p14">
      <p:transition spd="slow" p14:dur="2000" advTm="47916"/>
    </mc:Choice>
    <mc:Fallback xmlns="">
      <p:transition spd="slow" advTm="47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E78B-4288-8E82-7DFA-76ABFD1B8AAB}"/>
              </a:ext>
            </a:extLst>
          </p:cNvPr>
          <p:cNvSpPr>
            <a:spLocks noGrp="1"/>
          </p:cNvSpPr>
          <p:nvPr>
            <p:ph type="title"/>
          </p:nvPr>
        </p:nvSpPr>
        <p:spPr/>
        <p:txBody>
          <a:bodyPr/>
          <a:lstStyle/>
          <a:p>
            <a:r>
              <a:rPr lang="en-US" dirty="0"/>
              <a:t>METHOD - CONT</a:t>
            </a:r>
          </a:p>
        </p:txBody>
      </p:sp>
      <p:sp>
        <p:nvSpPr>
          <p:cNvPr id="3" name="Content Placeholder 2">
            <a:extLst>
              <a:ext uri="{FF2B5EF4-FFF2-40B4-BE49-F238E27FC236}">
                <a16:creationId xmlns:a16="http://schemas.microsoft.com/office/drawing/2014/main" id="{387069C7-CC3A-874E-53FA-2963F3474C62}"/>
              </a:ext>
            </a:extLst>
          </p:cNvPr>
          <p:cNvSpPr>
            <a:spLocks noGrp="1"/>
          </p:cNvSpPr>
          <p:nvPr>
            <p:ph idx="1"/>
          </p:nvPr>
        </p:nvSpPr>
        <p:spPr/>
        <p:txBody>
          <a:bodyPr>
            <a:normAutofit fontScale="85000" lnSpcReduction="20000"/>
          </a:bodyPr>
          <a:lstStyle/>
          <a:p>
            <a:r>
              <a:rPr lang="en-US" dirty="0"/>
              <a:t>The research papers included in this literature review had to meet the following criteria: the papers had to focus on the development and deployment of robotic systems in waste management and the papers had to have been published within the last 10 years to capture the latest developments in the field. </a:t>
            </a:r>
          </a:p>
          <a:p>
            <a:r>
              <a:rPr lang="en-US" dirty="0"/>
              <a:t>After identifying the papers that met the above criteria, extracting information to obtain basic information about each study followed. </a:t>
            </a:r>
          </a:p>
          <a:p>
            <a:r>
              <a:rPr lang="en-US" dirty="0"/>
              <a:t>The following are the study objectives, methodologies, findings, and applications. </a:t>
            </a:r>
          </a:p>
          <a:p>
            <a:r>
              <a:rPr lang="en-US" dirty="0"/>
              <a:t>More specifically, the specific approaches and tools applied in the research, including algorithms, hardware, and software, as well as the main findings and recommendations made by the researchers</a:t>
            </a:r>
          </a:p>
        </p:txBody>
      </p:sp>
      <p:pic>
        <p:nvPicPr>
          <p:cNvPr id="5" name="Audio 4">
            <a:hlinkClick r:id="" action="ppaction://media"/>
            <a:extLst>
              <a:ext uri="{FF2B5EF4-FFF2-40B4-BE49-F238E27FC236}">
                <a16:creationId xmlns:a16="http://schemas.microsoft.com/office/drawing/2014/main" id="{C5A73E56-4C7D-EDDB-9D0F-12ED1D3D9A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7851480"/>
      </p:ext>
    </p:extLst>
  </p:cSld>
  <p:clrMapOvr>
    <a:masterClrMapping/>
  </p:clrMapOvr>
  <mc:AlternateContent xmlns:mc="http://schemas.openxmlformats.org/markup-compatibility/2006" xmlns:p14="http://schemas.microsoft.com/office/powerpoint/2010/main">
    <mc:Choice Requires="p14">
      <p:transition spd="slow" p14:dur="2000" advTm="56221"/>
    </mc:Choice>
    <mc:Fallback xmlns="">
      <p:transition spd="slow" advTm="56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D5D0-B68B-353B-5EE7-2949349D7ED9}"/>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304FF5B4-667E-9CB3-2ABE-21C89CEE8D39}"/>
              </a:ext>
            </a:extLst>
          </p:cNvPr>
          <p:cNvSpPr>
            <a:spLocks noGrp="1"/>
          </p:cNvSpPr>
          <p:nvPr>
            <p:ph idx="1"/>
          </p:nvPr>
        </p:nvSpPr>
        <p:spPr/>
        <p:txBody>
          <a:bodyPr/>
          <a:lstStyle/>
          <a:p>
            <a:r>
              <a:rPr lang="en-US" dirty="0"/>
              <a:t>The research papers </a:t>
            </a:r>
            <a:r>
              <a:rPr lang="en-US" dirty="0" err="1"/>
              <a:t>analysed</a:t>
            </a:r>
            <a:r>
              <a:rPr lang="en-US" dirty="0"/>
              <a:t> offer several important findings regarding the development and application of smart waste management systems. </a:t>
            </a:r>
          </a:p>
          <a:p>
            <a:r>
              <a:rPr lang="en-US" dirty="0"/>
              <a:t>The incorporation of computer vision, deep learning, and robotic algorithms is useful in improving the efficiency and effectiveness of waste management practices. </a:t>
            </a:r>
          </a:p>
        </p:txBody>
      </p:sp>
      <p:pic>
        <p:nvPicPr>
          <p:cNvPr id="5" name="Audio 4">
            <a:hlinkClick r:id="" action="ppaction://media"/>
            <a:extLst>
              <a:ext uri="{FF2B5EF4-FFF2-40B4-BE49-F238E27FC236}">
                <a16:creationId xmlns:a16="http://schemas.microsoft.com/office/drawing/2014/main" id="{860BADD9-70F0-3AAE-D4DE-CEB7193C4CC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8298193"/>
      </p:ext>
    </p:extLst>
  </p:cSld>
  <p:clrMapOvr>
    <a:masterClrMapping/>
  </p:clrMapOvr>
  <mc:AlternateContent xmlns:mc="http://schemas.openxmlformats.org/markup-compatibility/2006" xmlns:p14="http://schemas.microsoft.com/office/powerpoint/2010/main">
    <mc:Choice Requires="p14">
      <p:transition spd="slow" p14:dur="2000" advTm="24161"/>
    </mc:Choice>
    <mc:Fallback xmlns="">
      <p:transition spd="slow" advTm="24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5C59C-4EA8-707A-5A59-A54544D40BBF}"/>
              </a:ext>
            </a:extLst>
          </p:cNvPr>
          <p:cNvSpPr>
            <a:spLocks noGrp="1"/>
          </p:cNvSpPr>
          <p:nvPr>
            <p:ph type="title"/>
          </p:nvPr>
        </p:nvSpPr>
        <p:spPr/>
        <p:txBody>
          <a:bodyPr/>
          <a:lstStyle/>
          <a:p>
            <a:r>
              <a:rPr lang="en-US" dirty="0"/>
              <a:t>RESULTS- High accuracy in real-time object detection</a:t>
            </a:r>
          </a:p>
        </p:txBody>
      </p:sp>
      <p:sp>
        <p:nvSpPr>
          <p:cNvPr id="3" name="Content Placeholder 2">
            <a:extLst>
              <a:ext uri="{FF2B5EF4-FFF2-40B4-BE49-F238E27FC236}">
                <a16:creationId xmlns:a16="http://schemas.microsoft.com/office/drawing/2014/main" id="{DD7DDD7A-0F2D-6AC5-B084-451CBAF9434C}"/>
              </a:ext>
            </a:extLst>
          </p:cNvPr>
          <p:cNvSpPr>
            <a:spLocks noGrp="1"/>
          </p:cNvSpPr>
          <p:nvPr>
            <p:ph idx="1"/>
          </p:nvPr>
        </p:nvSpPr>
        <p:spPr/>
        <p:txBody>
          <a:bodyPr>
            <a:normAutofit fontScale="92500" lnSpcReduction="20000"/>
          </a:bodyPr>
          <a:lstStyle/>
          <a:p>
            <a:r>
              <a:rPr lang="en-US" dirty="0"/>
              <a:t>One of the issues identified is the high accuracy of real time object detection and tracking. </a:t>
            </a:r>
          </a:p>
          <a:p>
            <a:r>
              <a:rPr lang="en-US" dirty="0"/>
              <a:t>Chandan et al. (2018) have shown that the use of YOLO-based algorithms with GMM models attain a 99% success rate of classification. </a:t>
            </a:r>
          </a:p>
          <a:p>
            <a:r>
              <a:rPr lang="en-US" dirty="0"/>
              <a:t>The improvements of the detection and tracking algorithms such as </a:t>
            </a:r>
            <a:r>
              <a:rPr lang="en-US" dirty="0" err="1"/>
              <a:t>MobileNets</a:t>
            </a:r>
            <a:r>
              <a:rPr lang="en-US" dirty="0"/>
              <a:t> and SSD algorithms improved the capabilities of the system while at the same time making it faster and more accurate. </a:t>
            </a:r>
          </a:p>
          <a:p>
            <a:r>
              <a:rPr lang="en-US" dirty="0"/>
              <a:t>This high accuracy enables the autonomous robot cars to maneuver through complex environments and adjust to numerous waste management situations</a:t>
            </a:r>
          </a:p>
        </p:txBody>
      </p:sp>
      <p:pic>
        <p:nvPicPr>
          <p:cNvPr id="5" name="Audio 4">
            <a:hlinkClick r:id="" action="ppaction://media"/>
            <a:extLst>
              <a:ext uri="{FF2B5EF4-FFF2-40B4-BE49-F238E27FC236}">
                <a16:creationId xmlns:a16="http://schemas.microsoft.com/office/drawing/2014/main" id="{72D93359-EE41-E873-989F-95593E494AB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00070530"/>
      </p:ext>
    </p:extLst>
  </p:cSld>
  <p:clrMapOvr>
    <a:masterClrMapping/>
  </p:clrMapOvr>
  <mc:AlternateContent xmlns:mc="http://schemas.openxmlformats.org/markup-compatibility/2006" xmlns:p14="http://schemas.microsoft.com/office/powerpoint/2010/main">
    <mc:Choice Requires="p14">
      <p:transition spd="slow" p14:dur="2000" advTm="45098"/>
    </mc:Choice>
    <mc:Fallback xmlns="">
      <p:transition spd="slow" advTm="45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9A57-5456-D533-417D-85D2EC169B78}"/>
              </a:ext>
            </a:extLst>
          </p:cNvPr>
          <p:cNvSpPr>
            <a:spLocks noGrp="1"/>
          </p:cNvSpPr>
          <p:nvPr>
            <p:ph type="title"/>
          </p:nvPr>
        </p:nvSpPr>
        <p:spPr/>
        <p:txBody>
          <a:bodyPr/>
          <a:lstStyle/>
          <a:p>
            <a:r>
              <a:rPr lang="en-US" dirty="0"/>
              <a:t>RESULTS- Improved performance of robotic arms</a:t>
            </a:r>
          </a:p>
        </p:txBody>
      </p:sp>
      <p:sp>
        <p:nvSpPr>
          <p:cNvPr id="3" name="Content Placeholder 2">
            <a:extLst>
              <a:ext uri="{FF2B5EF4-FFF2-40B4-BE49-F238E27FC236}">
                <a16:creationId xmlns:a16="http://schemas.microsoft.com/office/drawing/2014/main" id="{E7ADC92B-B12D-32E8-B8AD-107E1124A9C6}"/>
              </a:ext>
            </a:extLst>
          </p:cNvPr>
          <p:cNvSpPr>
            <a:spLocks noGrp="1"/>
          </p:cNvSpPr>
          <p:nvPr>
            <p:ph idx="1"/>
          </p:nvPr>
        </p:nvSpPr>
        <p:spPr/>
        <p:txBody>
          <a:bodyPr>
            <a:normAutofit fontScale="92500"/>
          </a:bodyPr>
          <a:lstStyle/>
          <a:p>
            <a:r>
              <a:rPr lang="en-US" dirty="0"/>
              <a:t>The improvement of robotic arms with suction also demonstrated a better performance for dealing with various kinds of wastes. </a:t>
            </a:r>
          </a:p>
          <a:p>
            <a:r>
              <a:rPr lang="en-US" dirty="0" err="1"/>
              <a:t>Ishwarya</a:t>
            </a:r>
            <a:r>
              <a:rPr lang="en-US" dirty="0"/>
              <a:t> (2019) also discussed the application of six axes robotic arms using Raspberry Pi 3 Model B+ whereby such a robot can identify, pick, and place waste without human interference. </a:t>
            </a:r>
          </a:p>
          <a:p>
            <a:r>
              <a:rPr lang="en-US" dirty="0"/>
              <a:t>These arms showed that it is capable of lifting weights up to 5. 2 kg, to execute sophisticated functions involving the handling of waste with the needed precision and speed. </a:t>
            </a:r>
          </a:p>
        </p:txBody>
      </p:sp>
      <p:pic>
        <p:nvPicPr>
          <p:cNvPr id="5" name="Audio 4">
            <a:hlinkClick r:id="" action="ppaction://media"/>
            <a:extLst>
              <a:ext uri="{FF2B5EF4-FFF2-40B4-BE49-F238E27FC236}">
                <a16:creationId xmlns:a16="http://schemas.microsoft.com/office/drawing/2014/main" id="{700E3B2A-688D-F785-66D1-D606A38E154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4460052"/>
      </p:ext>
    </p:extLst>
  </p:cSld>
  <p:clrMapOvr>
    <a:masterClrMapping/>
  </p:clrMapOvr>
  <mc:AlternateContent xmlns:mc="http://schemas.openxmlformats.org/markup-compatibility/2006" xmlns:p14="http://schemas.microsoft.com/office/powerpoint/2010/main">
    <mc:Choice Requires="p14">
      <p:transition spd="slow" p14:dur="2000" advTm="27485"/>
    </mc:Choice>
    <mc:Fallback xmlns="">
      <p:transition spd="slow" advTm="27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5" name="Title 2">
            <a:extLst>
              <a:ext uri="{FF2B5EF4-FFF2-40B4-BE49-F238E27FC236}">
                <a16:creationId xmlns:a16="http://schemas.microsoft.com/office/drawing/2014/main" id="{4EDC354C-3F42-7116-DD51-B779C73AEB93}"/>
              </a:ext>
            </a:extLst>
          </p:cNvPr>
          <p:cNvSpPr>
            <a:spLocks noGrp="1"/>
          </p:cNvSpPr>
          <p:nvPr>
            <p:ph idx="1"/>
          </p:nvPr>
        </p:nvSpPr>
        <p:spPr>
          <a:xfrm>
            <a:off x="2228850" y="912812"/>
            <a:ext cx="9458324" cy="5199063"/>
          </a:xfrm>
        </p:spPr>
        <p:txBody>
          <a:bodyPr>
            <a:normAutofit/>
          </a:bodyPr>
          <a:lstStyle/>
          <a:p>
            <a:pPr marL="0" indent="0">
              <a:buNone/>
            </a:pPr>
            <a:r>
              <a:rPr lang="en-US" sz="2800" kern="100" dirty="0">
                <a:effectLst/>
                <a:latin typeface="Garamond" panose="02020404030301010803" pitchFamily="18" charset="0"/>
                <a:ea typeface="Aptos" panose="020B0004020202020204" pitchFamily="34" charset="0"/>
                <a:cs typeface="Times New Roman" panose="02020603050405020304" pitchFamily="18" charset="0"/>
              </a:rPr>
              <a:t>Title: </a:t>
            </a:r>
            <a:r>
              <a:rPr lang="en-US" sz="2800" b="1" kern="100" dirty="0">
                <a:effectLst/>
                <a:latin typeface="Garamond" panose="02020404030301010803" pitchFamily="18" charset="0"/>
                <a:ea typeface="Aptos" panose="020B0004020202020204" pitchFamily="34" charset="0"/>
                <a:cs typeface="Times New Roman" panose="02020603050405020304" pitchFamily="18" charset="0"/>
              </a:rPr>
              <a:t>Development of Waste Collection Mobile Robot Equipped with Robotic Arm and Trash Sorting Bin using Robotic Algorithms, Computer Vision, and Deep Learning.</a:t>
            </a:r>
            <a:br>
              <a:rPr lang="en-US" sz="2800" b="1" kern="100" dirty="0">
                <a:effectLst/>
                <a:latin typeface="Garamond" panose="02020404030301010803" pitchFamily="18" charset="0"/>
                <a:ea typeface="Aptos" panose="020B0004020202020204" pitchFamily="34" charset="0"/>
                <a:cs typeface="Times New Roman" panose="02020603050405020304" pitchFamily="18" charset="0"/>
              </a:rPr>
            </a:b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r>
              <a:rPr lang="en-US" sz="2800" kern="100" dirty="0">
                <a:effectLst/>
                <a:latin typeface="Garamond" panose="02020404030301010803" pitchFamily="18" charset="0"/>
                <a:ea typeface="Aptos" panose="020B0004020202020204" pitchFamily="34" charset="0"/>
                <a:cs typeface="Times New Roman" panose="02020603050405020304" pitchFamily="18" charset="0"/>
              </a:rPr>
              <a:t>Student: </a:t>
            </a:r>
            <a:r>
              <a:rPr lang="en-US" sz="2800" b="1" kern="100" dirty="0">
                <a:effectLst/>
                <a:latin typeface="Garamond" panose="02020404030301010803" pitchFamily="18" charset="0"/>
                <a:ea typeface="Aptos" panose="020B0004020202020204" pitchFamily="34" charset="0"/>
                <a:cs typeface="Times New Roman" panose="02020603050405020304" pitchFamily="18" charset="0"/>
              </a:rPr>
              <a:t>Nahom Abera (</a:t>
            </a:r>
            <a:r>
              <a:rPr lang="en-US" sz="2800" b="1" u="sng" kern="100" dirty="0">
                <a:solidFill>
                  <a:srgbClr val="467886"/>
                </a:solidFill>
                <a:effectLst/>
                <a:latin typeface="Garamond" panose="02020404030301010803" pitchFamily="18" charset="0"/>
                <a:ea typeface="Aptos" panose="020B0004020202020204" pitchFamily="34" charset="0"/>
                <a:cs typeface="Times New Roman" panose="02020603050405020304" pitchFamily="18" charset="0"/>
                <a:hlinkClick r:id="rId7"/>
              </a:rPr>
              <a:t>nabera1@student.gsu.edu</a:t>
            </a:r>
            <a:r>
              <a:rPr lang="en-US" sz="2800" b="1" kern="100" dirty="0">
                <a:effectLst/>
                <a:latin typeface="Garamond" panose="02020404030301010803" pitchFamily="18" charset="0"/>
                <a:ea typeface="Aptos" panose="020B0004020202020204" pitchFamily="34" charset="0"/>
                <a:cs typeface="Times New Roman" panose="02020603050405020304" pitchFamily="18" charset="0"/>
              </a:rPr>
              <a:t>)</a:t>
            </a: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r>
              <a:rPr lang="en-US" sz="2800" dirty="0">
                <a:effectLst/>
                <a:latin typeface="Garamond" panose="02020404030301010803" pitchFamily="18" charset="0"/>
                <a:ea typeface="Aptos" panose="020B0004020202020204" pitchFamily="34" charset="0"/>
                <a:cs typeface="Times New Roman" panose="02020603050405020304" pitchFamily="18" charset="0"/>
              </a:rPr>
              <a:t>Supervisor: </a:t>
            </a:r>
            <a:r>
              <a:rPr lang="en-US" sz="2800" b="1" dirty="0">
                <a:effectLst/>
                <a:latin typeface="Garamond" panose="02020404030301010803" pitchFamily="18" charset="0"/>
                <a:ea typeface="Aptos" panose="020B0004020202020204" pitchFamily="34" charset="0"/>
                <a:cs typeface="Times New Roman" panose="02020603050405020304" pitchFamily="18" charset="0"/>
              </a:rPr>
              <a:t>Dr. Ashwin Ashok (</a:t>
            </a:r>
            <a:r>
              <a:rPr lang="en-US" sz="2800" b="1" dirty="0">
                <a:effectLst/>
                <a:latin typeface="Garamond" panose="02020404030301010803" pitchFamily="18" charset="0"/>
                <a:ea typeface="Aptos" panose="020B0004020202020204" pitchFamily="34" charset="0"/>
                <a:cs typeface="Times New Roman" panose="02020603050405020304" pitchFamily="18" charset="0"/>
                <a:hlinkClick r:id="rId8"/>
              </a:rPr>
              <a:t>aashok@gsu.edu</a:t>
            </a:r>
            <a:r>
              <a:rPr lang="en-US" sz="2800" b="1" dirty="0">
                <a:effectLst/>
                <a:latin typeface="Garamond" panose="02020404030301010803" pitchFamily="18" charset="0"/>
                <a:ea typeface="Aptos" panose="020B0004020202020204" pitchFamily="34" charset="0"/>
                <a:cs typeface="Times New Roman" panose="02020603050405020304" pitchFamily="18" charset="0"/>
              </a:rPr>
              <a:t>) </a:t>
            </a:r>
            <a:br>
              <a:rPr lang="en-US" sz="2800" dirty="0">
                <a:latin typeface="Garamond" panose="02020404030301010803" pitchFamily="18" charset="0"/>
                <a:ea typeface="Aptos" panose="020B0004020202020204" pitchFamily="34" charset="0"/>
                <a:cs typeface="Times New Roman" panose="02020603050405020304" pitchFamily="18" charset="0"/>
              </a:rPr>
            </a:br>
            <a:br>
              <a:rPr lang="en-US" sz="2800" dirty="0">
                <a:effectLst/>
                <a:latin typeface="Garamond" panose="02020404030301010803" pitchFamily="18" charset="0"/>
                <a:ea typeface="Aptos" panose="020B0004020202020204" pitchFamily="34" charset="0"/>
                <a:cs typeface="Times New Roman" panose="02020603050405020304" pitchFamily="18" charset="0"/>
              </a:rPr>
            </a:br>
            <a:endParaRPr lang="en-US" sz="2800" dirty="0"/>
          </a:p>
        </p:txBody>
      </p:sp>
      <p:pic>
        <p:nvPicPr>
          <p:cNvPr id="16" name="Audio 15">
            <a:hlinkClick r:id="" action="ppaction://media"/>
            <a:extLst>
              <a:ext uri="{FF2B5EF4-FFF2-40B4-BE49-F238E27FC236}">
                <a16:creationId xmlns:a16="http://schemas.microsoft.com/office/drawing/2014/main" id="{0257EEBD-9676-7C02-970A-33D29BC2F87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2665335"/>
      </p:ext>
    </p:extLst>
  </p:cSld>
  <p:clrMapOvr>
    <a:masterClrMapping/>
  </p:clrMapOvr>
  <mc:AlternateContent xmlns:mc="http://schemas.openxmlformats.org/markup-compatibility/2006" xmlns:p14="http://schemas.microsoft.com/office/powerpoint/2010/main">
    <mc:Choice Requires="p14">
      <p:transition spd="slow" p14:dur="2000" advTm="12405"/>
    </mc:Choice>
    <mc:Fallback xmlns="">
      <p:transition spd="slow" advTm="12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8246-D12E-2B29-A1FD-23365E35CCB5}"/>
              </a:ext>
            </a:extLst>
          </p:cNvPr>
          <p:cNvSpPr>
            <a:spLocks noGrp="1"/>
          </p:cNvSpPr>
          <p:nvPr>
            <p:ph type="title"/>
          </p:nvPr>
        </p:nvSpPr>
        <p:spPr/>
        <p:txBody>
          <a:bodyPr/>
          <a:lstStyle/>
          <a:p>
            <a:r>
              <a:rPr lang="en-US" dirty="0"/>
              <a:t>RESULTS- Effective autonomous mobile robots</a:t>
            </a:r>
          </a:p>
        </p:txBody>
      </p:sp>
      <p:sp>
        <p:nvSpPr>
          <p:cNvPr id="3" name="Content Placeholder 2">
            <a:extLst>
              <a:ext uri="{FF2B5EF4-FFF2-40B4-BE49-F238E27FC236}">
                <a16:creationId xmlns:a16="http://schemas.microsoft.com/office/drawing/2014/main" id="{9A0F9367-EB3E-A90F-6C5E-D586F0AC34EF}"/>
              </a:ext>
            </a:extLst>
          </p:cNvPr>
          <p:cNvSpPr>
            <a:spLocks noGrp="1"/>
          </p:cNvSpPr>
          <p:nvPr>
            <p:ph idx="1"/>
          </p:nvPr>
        </p:nvSpPr>
        <p:spPr/>
        <p:txBody>
          <a:bodyPr/>
          <a:lstStyle/>
          <a:p>
            <a:r>
              <a:rPr lang="en-US" dirty="0" err="1"/>
              <a:t>Prasetyo</a:t>
            </a:r>
            <a:r>
              <a:rPr lang="en-US" dirty="0"/>
              <a:t> et al. (2020)’s Garbage Collector Robot (</a:t>
            </a:r>
            <a:r>
              <a:rPr lang="en-US" dirty="0" err="1"/>
              <a:t>Gacobot</a:t>
            </a:r>
            <a:r>
              <a:rPr lang="en-US" dirty="0"/>
              <a:t>), moves and picks waste independently through the aid of ultrasonic sensors and the Fuzzy </a:t>
            </a:r>
            <a:r>
              <a:rPr lang="en-US" dirty="0" err="1"/>
              <a:t>Kohonen</a:t>
            </a:r>
            <a:r>
              <a:rPr lang="en-US" dirty="0"/>
              <a:t> Network (FKN) algorithm. </a:t>
            </a:r>
          </a:p>
          <a:p>
            <a:r>
              <a:rPr lang="en-US" dirty="0"/>
              <a:t>The </a:t>
            </a:r>
            <a:r>
              <a:rPr lang="en-US" dirty="0" err="1"/>
              <a:t>Gacobot</a:t>
            </a:r>
            <a:r>
              <a:rPr lang="en-US" dirty="0"/>
              <a:t> proved capable of moving and distributing waste in exposed areas, proving the capabilities of increased sensor incorporation and control algorithms in the improvement of waste collection.</a:t>
            </a:r>
          </a:p>
          <a:p>
            <a:endParaRPr lang="en-US" dirty="0"/>
          </a:p>
        </p:txBody>
      </p:sp>
      <p:pic>
        <p:nvPicPr>
          <p:cNvPr id="5" name="Audio 4">
            <a:hlinkClick r:id="" action="ppaction://media"/>
            <a:extLst>
              <a:ext uri="{FF2B5EF4-FFF2-40B4-BE49-F238E27FC236}">
                <a16:creationId xmlns:a16="http://schemas.microsoft.com/office/drawing/2014/main" id="{586B48C1-4575-C816-B3EB-7B925D13A7C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047572"/>
      </p:ext>
    </p:extLst>
  </p:cSld>
  <p:clrMapOvr>
    <a:masterClrMapping/>
  </p:clrMapOvr>
  <mc:AlternateContent xmlns:mc="http://schemas.openxmlformats.org/markup-compatibility/2006" xmlns:p14="http://schemas.microsoft.com/office/powerpoint/2010/main">
    <mc:Choice Requires="p14">
      <p:transition spd="slow" p14:dur="2000" advTm="38494"/>
    </mc:Choice>
    <mc:Fallback xmlns="">
      <p:transition spd="slow" advTm="38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0962-54A0-4C52-2736-2F082A96A5A4}"/>
              </a:ext>
            </a:extLst>
          </p:cNvPr>
          <p:cNvSpPr>
            <a:spLocks noGrp="1"/>
          </p:cNvSpPr>
          <p:nvPr>
            <p:ph type="title"/>
          </p:nvPr>
        </p:nvSpPr>
        <p:spPr/>
        <p:txBody>
          <a:bodyPr/>
          <a:lstStyle/>
          <a:p>
            <a:r>
              <a:rPr lang="en-US" dirty="0"/>
              <a:t>RESULTS – IMPROVED sorting efficiency with deep learning</a:t>
            </a:r>
          </a:p>
        </p:txBody>
      </p:sp>
      <p:sp>
        <p:nvSpPr>
          <p:cNvPr id="3" name="Content Placeholder 2">
            <a:extLst>
              <a:ext uri="{FF2B5EF4-FFF2-40B4-BE49-F238E27FC236}">
                <a16:creationId xmlns:a16="http://schemas.microsoft.com/office/drawing/2014/main" id="{7DA999D7-4616-449B-421C-189F4EC3B849}"/>
              </a:ext>
            </a:extLst>
          </p:cNvPr>
          <p:cNvSpPr>
            <a:spLocks noGrp="1"/>
          </p:cNvSpPr>
          <p:nvPr>
            <p:ph idx="1"/>
          </p:nvPr>
        </p:nvSpPr>
        <p:spPr/>
        <p:txBody>
          <a:bodyPr>
            <a:normAutofit fontScale="70000" lnSpcReduction="20000"/>
          </a:bodyPr>
          <a:lstStyle/>
          <a:p>
            <a:r>
              <a:rPr lang="en-US" dirty="0"/>
              <a:t>Neural network-based intelligent trash bins for waste classification have increased sorting efficiency by a great degree. </a:t>
            </a:r>
          </a:p>
          <a:p>
            <a:r>
              <a:rPr lang="en-US" dirty="0"/>
              <a:t>Consequently, Hassan et al. (2018) presented the automated sorting recycle bins based on Arduino microcontroller. </a:t>
            </a:r>
          </a:p>
          <a:p>
            <a:r>
              <a:rPr lang="en-US" dirty="0"/>
              <a:t>They proved high sensitivity in recognizing the plastic waste, whereas there was a need for improvement in differentiating paper and aluminum wastes. </a:t>
            </a:r>
          </a:p>
          <a:p>
            <a:r>
              <a:rPr lang="en-US" dirty="0"/>
              <a:t>Thus, increasing the number of sensors and improving the detection angles could increase the efficiency of sorting processes. </a:t>
            </a:r>
          </a:p>
          <a:p>
            <a:r>
              <a:rPr lang="en-US" dirty="0"/>
              <a:t>To address the challenges of shape-shifting materials like compressed plastic bottles, </a:t>
            </a:r>
            <a:r>
              <a:rPr lang="en-US" dirty="0" err="1"/>
              <a:t>Bircanoglu</a:t>
            </a:r>
            <a:r>
              <a:rPr lang="en-US" dirty="0"/>
              <a:t> et al. (2018) proposed the </a:t>
            </a:r>
            <a:r>
              <a:rPr lang="en-US" dirty="0" err="1"/>
              <a:t>RecycleNet</a:t>
            </a:r>
            <a:r>
              <a:rPr lang="en-US" dirty="0"/>
              <a:t> system that uses deep neural networks such as Inception-</a:t>
            </a:r>
            <a:r>
              <a:rPr lang="en-US" dirty="0" err="1"/>
              <a:t>ResNet</a:t>
            </a:r>
            <a:r>
              <a:rPr lang="en-US" dirty="0"/>
              <a:t> and </a:t>
            </a:r>
            <a:r>
              <a:rPr lang="en-US" dirty="0" err="1"/>
              <a:t>DenseNet</a:t>
            </a:r>
            <a:r>
              <a:rPr lang="en-US" dirty="0"/>
              <a:t> to accurately classify wastes. </a:t>
            </a:r>
          </a:p>
          <a:p>
            <a:pPr marL="0" indent="0">
              <a:buNone/>
            </a:pPr>
            <a:endParaRPr lang="en-US" dirty="0"/>
          </a:p>
        </p:txBody>
      </p:sp>
      <p:pic>
        <p:nvPicPr>
          <p:cNvPr id="39" name="Audio 38">
            <a:hlinkClick r:id="" action="ppaction://media"/>
            <a:extLst>
              <a:ext uri="{FF2B5EF4-FFF2-40B4-BE49-F238E27FC236}">
                <a16:creationId xmlns:a16="http://schemas.microsoft.com/office/drawing/2014/main" id="{46DA2274-E4F4-2914-F45F-2C12BEE2966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1669422"/>
      </p:ext>
    </p:extLst>
  </p:cSld>
  <p:clrMapOvr>
    <a:masterClrMapping/>
  </p:clrMapOvr>
  <mc:AlternateContent xmlns:mc="http://schemas.openxmlformats.org/markup-compatibility/2006" xmlns:p14="http://schemas.microsoft.com/office/powerpoint/2010/main">
    <mc:Choice Requires="p14">
      <p:transition spd="slow" p14:dur="2000" advTm="80147"/>
    </mc:Choice>
    <mc:Fallback xmlns="">
      <p:transition spd="slow" advTm="80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F7394-0D31-9E55-84C4-449C3D23843D}"/>
              </a:ext>
            </a:extLst>
          </p:cNvPr>
          <p:cNvSpPr>
            <a:spLocks noGrp="1"/>
          </p:cNvSpPr>
          <p:nvPr>
            <p:ph type="title"/>
          </p:nvPr>
        </p:nvSpPr>
        <p:spPr/>
        <p:txBody>
          <a:bodyPr/>
          <a:lstStyle/>
          <a:p>
            <a:r>
              <a:rPr lang="en-US" dirty="0"/>
              <a:t>Results – Conclusion </a:t>
            </a:r>
          </a:p>
        </p:txBody>
      </p:sp>
      <p:sp>
        <p:nvSpPr>
          <p:cNvPr id="3" name="Content Placeholder 2">
            <a:extLst>
              <a:ext uri="{FF2B5EF4-FFF2-40B4-BE49-F238E27FC236}">
                <a16:creationId xmlns:a16="http://schemas.microsoft.com/office/drawing/2014/main" id="{3ADBA977-E860-7F35-1E3A-7D78530570DA}"/>
              </a:ext>
            </a:extLst>
          </p:cNvPr>
          <p:cNvSpPr>
            <a:spLocks noGrp="1"/>
          </p:cNvSpPr>
          <p:nvPr>
            <p:ph idx="1"/>
          </p:nvPr>
        </p:nvSpPr>
        <p:spPr/>
        <p:txBody>
          <a:bodyPr>
            <a:normAutofit fontScale="70000" lnSpcReduction="20000"/>
          </a:bodyPr>
          <a:lstStyle/>
          <a:p>
            <a:r>
              <a:rPr lang="en-US" dirty="0"/>
              <a:t>The combination of these technologies in a single waste management system has clearly shown that these technologies offer immense potential for improving efficiency of the system. </a:t>
            </a:r>
          </a:p>
          <a:p>
            <a:r>
              <a:rPr lang="en-US" dirty="0"/>
              <a:t>Every part of the system, from self-driving to precise waste management and identification of the type of waste, has a special role in the process. </a:t>
            </a:r>
          </a:p>
          <a:p>
            <a:r>
              <a:rPr lang="en-US" dirty="0"/>
              <a:t>The results of the simulation and the experiments conducted on these components have demonstrated encouraging findings, which suggest that end-to-end robotic systems can improve waste management processes. </a:t>
            </a:r>
          </a:p>
          <a:p>
            <a:r>
              <a:rPr lang="en-US" dirty="0"/>
              <a:t>The application of these technologies in different environments proves that they are efficient, and this shows that as the technology advances and more of these systems are incorporated in waste management strategies, then progressive solutions to waste management will be achieved in the future. </a:t>
            </a:r>
          </a:p>
        </p:txBody>
      </p:sp>
      <p:pic>
        <p:nvPicPr>
          <p:cNvPr id="22" name="Audio 21">
            <a:hlinkClick r:id="" action="ppaction://media"/>
            <a:extLst>
              <a:ext uri="{FF2B5EF4-FFF2-40B4-BE49-F238E27FC236}">
                <a16:creationId xmlns:a16="http://schemas.microsoft.com/office/drawing/2014/main" id="{6393F1CE-AB18-B33A-C350-D0A749F3067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7532897"/>
      </p:ext>
    </p:extLst>
  </p:cSld>
  <p:clrMapOvr>
    <a:masterClrMapping/>
  </p:clrMapOvr>
  <mc:AlternateContent xmlns:mc="http://schemas.openxmlformats.org/markup-compatibility/2006" xmlns:p14="http://schemas.microsoft.com/office/powerpoint/2010/main">
    <mc:Choice Requires="p14">
      <p:transition spd="slow" p14:dur="2000" advTm="55320"/>
    </mc:Choice>
    <mc:Fallback xmlns="">
      <p:transition spd="slow" advTm="5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35D16-A741-60B1-71F9-846DCB3BAE1E}"/>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9036942B-ABB3-ADC4-F9CC-DE68D27C108A}"/>
              </a:ext>
            </a:extLst>
          </p:cNvPr>
          <p:cNvSpPr>
            <a:spLocks noGrp="1"/>
          </p:cNvSpPr>
          <p:nvPr>
            <p:ph idx="1"/>
          </p:nvPr>
        </p:nvSpPr>
        <p:spPr/>
        <p:txBody>
          <a:bodyPr/>
          <a:lstStyle/>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The analyzed research projects offer a significant input to creating intelligent waste management systems, a number of limitations are still evident.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A significant limitation lies in the ability to identify waste, as the majority of such systems are unable to accurately detect waste in fluctuating light and environmental conditions.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For example, </a:t>
            </a:r>
            <a:r>
              <a:rPr lang="en-US" sz="1800" kern="100" dirty="0" err="1">
                <a:effectLst/>
                <a:latin typeface="Garamond" panose="02020404030301010803" pitchFamily="18" charset="0"/>
                <a:ea typeface="Aptos" panose="020B0004020202020204" pitchFamily="34" charset="0"/>
                <a:cs typeface="Times New Roman" panose="02020603050405020304" pitchFamily="18" charset="0"/>
              </a:rPr>
              <a:t>Guennouni</a:t>
            </a:r>
            <a:r>
              <a:rPr lang="en-US" sz="1800" kern="100" dirty="0">
                <a:effectLst/>
                <a:latin typeface="Garamond" panose="02020404030301010803" pitchFamily="18" charset="0"/>
                <a:ea typeface="Aptos" panose="020B0004020202020204" pitchFamily="34" charset="0"/>
                <a:cs typeface="Times New Roman" panose="02020603050405020304" pitchFamily="18" charset="0"/>
              </a:rPr>
              <a:t> et al. (2014) outlined in their research paper how cascade classifiers were applied to embedded platforms which made the detection time faster, but still faced challenges under different lighting and environmental conditions.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This inconsistency can lead to missed detections which will affect the system’s efficiency.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43370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0808-6D54-AF52-4479-F1000EA96416}"/>
              </a:ext>
            </a:extLst>
          </p:cNvPr>
          <p:cNvSpPr>
            <a:spLocks noGrp="1"/>
          </p:cNvSpPr>
          <p:nvPr>
            <p:ph type="title"/>
          </p:nvPr>
        </p:nvSpPr>
        <p:spPr/>
        <p:txBody>
          <a:bodyPr/>
          <a:lstStyle/>
          <a:p>
            <a:r>
              <a:rPr lang="en-US" dirty="0"/>
              <a:t>Limitations - CONT</a:t>
            </a:r>
          </a:p>
        </p:txBody>
      </p:sp>
      <p:sp>
        <p:nvSpPr>
          <p:cNvPr id="3" name="Content Placeholder 2">
            <a:extLst>
              <a:ext uri="{FF2B5EF4-FFF2-40B4-BE49-F238E27FC236}">
                <a16:creationId xmlns:a16="http://schemas.microsoft.com/office/drawing/2014/main" id="{4C77ED3D-5082-7A26-3F72-4E92E143A444}"/>
              </a:ext>
            </a:extLst>
          </p:cNvPr>
          <p:cNvSpPr>
            <a:spLocks noGrp="1"/>
          </p:cNvSpPr>
          <p:nvPr>
            <p:ph idx="1"/>
          </p:nvPr>
        </p:nvSpPr>
        <p:spPr/>
        <p:txBody>
          <a:bodyPr/>
          <a:lstStyle/>
          <a:p>
            <a:r>
              <a:rPr lang="en-US" sz="1800" dirty="0">
                <a:effectLst/>
                <a:latin typeface="Garamond" panose="02020404030301010803" pitchFamily="18" charset="0"/>
                <a:ea typeface="Aptos" panose="020B0004020202020204" pitchFamily="34" charset="0"/>
                <a:cs typeface="Times New Roman" panose="02020603050405020304" pitchFamily="18" charset="0"/>
              </a:rPr>
              <a:t>Real-time processing is another important issue that should also be considered. </a:t>
            </a:r>
          </a:p>
          <a:p>
            <a:r>
              <a:rPr lang="en-US" sz="1800" dirty="0">
                <a:effectLst/>
                <a:latin typeface="Garamond" panose="02020404030301010803" pitchFamily="18" charset="0"/>
                <a:ea typeface="Aptos" panose="020B0004020202020204" pitchFamily="34" charset="0"/>
                <a:cs typeface="Times New Roman" panose="02020603050405020304" pitchFamily="18" charset="0"/>
              </a:rPr>
              <a:t>The real time operations are relatively very difficult because they require high accuracy of computation along with high speeds for implementation especially when it is to be done in Raspberry Pi and Arduino systems.</a:t>
            </a:r>
          </a:p>
          <a:p>
            <a:r>
              <a:rPr lang="en-US" sz="1800" dirty="0">
                <a:effectLst/>
                <a:latin typeface="Garamond" panose="02020404030301010803" pitchFamily="18" charset="0"/>
                <a:ea typeface="Aptos" panose="020B0004020202020204" pitchFamily="34" charset="0"/>
                <a:cs typeface="Times New Roman" panose="02020603050405020304" pitchFamily="18" charset="0"/>
              </a:rPr>
              <a:t> These types of systems are generally less powerful in terms of computation and do not efficiently run complex algorithms with great speed and accuracy. </a:t>
            </a:r>
          </a:p>
          <a:p>
            <a:r>
              <a:rPr lang="en-US" sz="1800" dirty="0">
                <a:effectLst/>
                <a:latin typeface="Garamond" panose="02020404030301010803" pitchFamily="18" charset="0"/>
                <a:ea typeface="Aptos" panose="020B0004020202020204" pitchFamily="34" charset="0"/>
                <a:cs typeface="Times New Roman" panose="02020603050405020304" pitchFamily="18" charset="0"/>
              </a:rPr>
              <a:t>This was seen in the study by Chandan et al. (2018) that while YOLO-based algorithms yielded high accuracy, they required higher computation resources in that they cannot be implemented in low power devices.</a:t>
            </a:r>
            <a:endParaRPr lang="en-US" dirty="0"/>
          </a:p>
        </p:txBody>
      </p:sp>
    </p:spTree>
    <p:extLst>
      <p:ext uri="{BB962C8B-B14F-4D97-AF65-F5344CB8AC3E}">
        <p14:creationId xmlns:p14="http://schemas.microsoft.com/office/powerpoint/2010/main" val="3467020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F5BA-E83D-0C86-5BFC-F01AA40AF56B}"/>
              </a:ext>
            </a:extLst>
          </p:cNvPr>
          <p:cNvSpPr>
            <a:spLocks noGrp="1"/>
          </p:cNvSpPr>
          <p:nvPr>
            <p:ph type="title"/>
          </p:nvPr>
        </p:nvSpPr>
        <p:spPr/>
        <p:txBody>
          <a:bodyPr/>
          <a:lstStyle/>
          <a:p>
            <a:r>
              <a:rPr lang="en-US" dirty="0"/>
              <a:t>Limitations - </a:t>
            </a:r>
            <a:r>
              <a:rPr lang="en-US" dirty="0" err="1"/>
              <a:t>Cont</a:t>
            </a:r>
            <a:r>
              <a:rPr lang="en-US" dirty="0"/>
              <a:t> </a:t>
            </a:r>
          </a:p>
        </p:txBody>
      </p:sp>
      <p:sp>
        <p:nvSpPr>
          <p:cNvPr id="3" name="Content Placeholder 2">
            <a:extLst>
              <a:ext uri="{FF2B5EF4-FFF2-40B4-BE49-F238E27FC236}">
                <a16:creationId xmlns:a16="http://schemas.microsoft.com/office/drawing/2014/main" id="{60DD5F1D-D3A3-D7B6-F4A8-EBD8CBCCF5A7}"/>
              </a:ext>
            </a:extLst>
          </p:cNvPr>
          <p:cNvSpPr>
            <a:spLocks noGrp="1"/>
          </p:cNvSpPr>
          <p:nvPr>
            <p:ph idx="1"/>
          </p:nvPr>
        </p:nvSpPr>
        <p:spPr/>
        <p:txBody>
          <a:bodyPr/>
          <a:lstStyle/>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The coordination of the navigation, waste collection, and sorting sub-processes can create issues if these processes are not well integrated.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For example, while </a:t>
            </a:r>
            <a:r>
              <a:rPr lang="en-US" sz="1800" kern="100" dirty="0" err="1">
                <a:effectLst/>
                <a:latin typeface="Garamond" panose="02020404030301010803" pitchFamily="18" charset="0"/>
                <a:ea typeface="Aptos" panose="020B0004020202020204" pitchFamily="34" charset="0"/>
                <a:cs typeface="Times New Roman" panose="02020603050405020304" pitchFamily="18" charset="0"/>
              </a:rPr>
              <a:t>Zhoulin</a:t>
            </a:r>
            <a:r>
              <a:rPr lang="en-US" sz="1800" kern="100" dirty="0">
                <a:effectLst/>
                <a:latin typeface="Garamond" panose="02020404030301010803" pitchFamily="18" charset="0"/>
                <a:ea typeface="Aptos" panose="020B0004020202020204" pitchFamily="34" charset="0"/>
                <a:cs typeface="Times New Roman" panose="02020603050405020304" pitchFamily="18" charset="0"/>
              </a:rPr>
              <a:t> Chang et al. (2020) developed a mobile garbage collection robot accompanied by advanced visual recognition and category, integrating such features with the mobile base control was challenging.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Failure and delays may occur in the use of components when there is no proper integration among them.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80079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0E53-9919-5C50-4D4D-4032A565006D}"/>
              </a:ext>
            </a:extLst>
          </p:cNvPr>
          <p:cNvSpPr>
            <a:spLocks noGrp="1"/>
          </p:cNvSpPr>
          <p:nvPr>
            <p:ph type="title"/>
          </p:nvPr>
        </p:nvSpPr>
        <p:spPr/>
        <p:txBody>
          <a:bodyPr/>
          <a:lstStyle/>
          <a:p>
            <a:r>
              <a:rPr lang="en-US" dirty="0"/>
              <a:t>Limitations - </a:t>
            </a:r>
            <a:r>
              <a:rPr lang="en-US" dirty="0" err="1"/>
              <a:t>Cont</a:t>
            </a:r>
            <a:r>
              <a:rPr lang="en-US" dirty="0"/>
              <a:t> </a:t>
            </a:r>
          </a:p>
        </p:txBody>
      </p:sp>
      <p:sp>
        <p:nvSpPr>
          <p:cNvPr id="3" name="Content Placeholder 2">
            <a:extLst>
              <a:ext uri="{FF2B5EF4-FFF2-40B4-BE49-F238E27FC236}">
                <a16:creationId xmlns:a16="http://schemas.microsoft.com/office/drawing/2014/main" id="{EE58AE4F-14DF-F82E-1439-69DA0F942B0E}"/>
              </a:ext>
            </a:extLst>
          </p:cNvPr>
          <p:cNvSpPr>
            <a:spLocks noGrp="1"/>
          </p:cNvSpPr>
          <p:nvPr>
            <p:ph idx="1"/>
          </p:nvPr>
        </p:nvSpPr>
        <p:spPr/>
        <p:txBody>
          <a:bodyPr/>
          <a:lstStyle/>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Another issue is the applicability of these systems to other environments that possibly may contain different types of wastes and/or pose different navigation challenges. Some systems may perform well in ideal testing conditions but may not perform well in other forms of waste or in conditions that are slightly more complex. This limitation was seen in the study by </a:t>
            </a:r>
            <a:r>
              <a:rPr lang="en-US" sz="1800" kern="100" dirty="0" err="1">
                <a:effectLst/>
                <a:latin typeface="Garamond" panose="02020404030301010803" pitchFamily="18" charset="0"/>
                <a:ea typeface="Aptos" panose="020B0004020202020204" pitchFamily="34" charset="0"/>
                <a:cs typeface="Times New Roman" panose="02020603050405020304" pitchFamily="18" charset="0"/>
              </a:rPr>
              <a:t>Prasetyo</a:t>
            </a:r>
            <a:r>
              <a:rPr lang="en-US" sz="1800" kern="100" dirty="0">
                <a:effectLst/>
                <a:latin typeface="Garamond" panose="02020404030301010803" pitchFamily="18" charset="0"/>
                <a:ea typeface="Aptos" panose="020B0004020202020204" pitchFamily="34" charset="0"/>
                <a:cs typeface="Times New Roman" panose="02020603050405020304" pitchFamily="18" charset="0"/>
              </a:rPr>
              <a:t> et al. (2020) on, </a:t>
            </a:r>
            <a:r>
              <a:rPr lang="en-US" sz="1800" kern="100" dirty="0" err="1">
                <a:effectLst/>
                <a:latin typeface="Garamond" panose="02020404030301010803" pitchFamily="18" charset="0"/>
                <a:ea typeface="Aptos" panose="020B0004020202020204" pitchFamily="34" charset="0"/>
                <a:cs typeface="Times New Roman" panose="02020603050405020304" pitchFamily="18" charset="0"/>
              </a:rPr>
              <a:t>Gacobot</a:t>
            </a:r>
            <a:r>
              <a:rPr lang="en-US" sz="1800" kern="100" dirty="0">
                <a:effectLst/>
                <a:latin typeface="Garamond" panose="02020404030301010803" pitchFamily="18" charset="0"/>
                <a:ea typeface="Aptos" panose="020B0004020202020204" pitchFamily="34" charset="0"/>
                <a:cs typeface="Times New Roman" panose="02020603050405020304" pitchFamily="18" charset="0"/>
              </a:rPr>
              <a:t> Garbage Collector Robot, while the robot works best in specific conditions, it has challenges in numerous and complicated situations.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97975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5AE4-A7F9-67D5-D0C5-B97B9BB311F5}"/>
              </a:ext>
            </a:extLst>
          </p:cNvPr>
          <p:cNvSpPr>
            <a:spLocks noGrp="1"/>
          </p:cNvSpPr>
          <p:nvPr>
            <p:ph type="title"/>
          </p:nvPr>
        </p:nvSpPr>
        <p:spPr/>
        <p:txBody>
          <a:bodyPr/>
          <a:lstStyle/>
          <a:p>
            <a:r>
              <a:rPr lang="en-US" dirty="0"/>
              <a:t>Limitations - </a:t>
            </a:r>
            <a:r>
              <a:rPr lang="en-US" dirty="0" err="1"/>
              <a:t>Cont</a:t>
            </a:r>
            <a:r>
              <a:rPr lang="en-US" dirty="0"/>
              <a:t> </a:t>
            </a:r>
          </a:p>
        </p:txBody>
      </p:sp>
      <p:sp>
        <p:nvSpPr>
          <p:cNvPr id="3" name="Content Placeholder 2">
            <a:extLst>
              <a:ext uri="{FF2B5EF4-FFF2-40B4-BE49-F238E27FC236}">
                <a16:creationId xmlns:a16="http://schemas.microsoft.com/office/drawing/2014/main" id="{C280B1C8-4BFF-80F0-8839-517DD4ED266C}"/>
              </a:ext>
            </a:extLst>
          </p:cNvPr>
          <p:cNvSpPr>
            <a:spLocks noGrp="1"/>
          </p:cNvSpPr>
          <p:nvPr>
            <p:ph idx="1"/>
          </p:nvPr>
        </p:nvSpPr>
        <p:spPr/>
        <p:txBody>
          <a:bodyPr/>
          <a:lstStyle/>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Moreover, substantial improvement needs to be made regarding the mechanism of detecting objects and sorting them subsequently, especially for paper and aluminum.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However, current systems such as </a:t>
            </a:r>
            <a:r>
              <a:rPr lang="en-US" sz="1800" kern="100" dirty="0" err="1">
                <a:effectLst/>
                <a:latin typeface="Garamond" panose="02020404030301010803" pitchFamily="18" charset="0"/>
                <a:ea typeface="Aptos" panose="020B0004020202020204" pitchFamily="34" charset="0"/>
                <a:cs typeface="Times New Roman" panose="02020603050405020304" pitchFamily="18" charset="0"/>
              </a:rPr>
              <a:t>RecycleNet</a:t>
            </a:r>
            <a:r>
              <a:rPr lang="en-US" sz="1800" kern="100" dirty="0">
                <a:effectLst/>
                <a:latin typeface="Garamond" panose="02020404030301010803" pitchFamily="18" charset="0"/>
                <a:ea typeface="Aptos" panose="020B0004020202020204" pitchFamily="34" charset="0"/>
                <a:cs typeface="Times New Roman" panose="02020603050405020304" pitchFamily="18" charset="0"/>
              </a:rPr>
              <a:t> proposed by </a:t>
            </a:r>
            <a:r>
              <a:rPr lang="en-US" sz="1800" kern="100" dirty="0" err="1">
                <a:effectLst/>
                <a:latin typeface="Garamond" panose="02020404030301010803" pitchFamily="18" charset="0"/>
                <a:ea typeface="Aptos" panose="020B0004020202020204" pitchFamily="34" charset="0"/>
                <a:cs typeface="Times New Roman" panose="02020603050405020304" pitchFamily="18" charset="0"/>
              </a:rPr>
              <a:t>Bircanoglu</a:t>
            </a:r>
            <a:r>
              <a:rPr lang="en-US" sz="1800" kern="100" dirty="0">
                <a:effectLst/>
                <a:latin typeface="Garamond" panose="02020404030301010803" pitchFamily="18" charset="0"/>
                <a:ea typeface="Aptos" panose="020B0004020202020204" pitchFamily="34" charset="0"/>
                <a:cs typeface="Times New Roman" panose="02020603050405020304" pitchFamily="18" charset="0"/>
              </a:rPr>
              <a:t> et al. (2018) employ deep neural networks for waste classification but there’s a need for improvements so that the system can efficiently sort wastes that may come in mixture.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23314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189D-030A-006B-5BD7-966DEC75E114}"/>
              </a:ext>
            </a:extLst>
          </p:cNvPr>
          <p:cNvSpPr>
            <a:spLocks noGrp="1"/>
          </p:cNvSpPr>
          <p:nvPr>
            <p:ph type="title"/>
          </p:nvPr>
        </p:nvSpPr>
        <p:spPr/>
        <p:txBody>
          <a:bodyPr/>
          <a:lstStyle/>
          <a:p>
            <a:r>
              <a:rPr lang="en-US" dirty="0"/>
              <a:t>Limitations - Conclusion </a:t>
            </a:r>
          </a:p>
        </p:txBody>
      </p:sp>
      <p:sp>
        <p:nvSpPr>
          <p:cNvPr id="3" name="Content Placeholder 2">
            <a:extLst>
              <a:ext uri="{FF2B5EF4-FFF2-40B4-BE49-F238E27FC236}">
                <a16:creationId xmlns:a16="http://schemas.microsoft.com/office/drawing/2014/main" id="{EE7F0055-0463-E23F-26C2-E9A9E331063F}"/>
              </a:ext>
            </a:extLst>
          </p:cNvPr>
          <p:cNvSpPr>
            <a:spLocks noGrp="1"/>
          </p:cNvSpPr>
          <p:nvPr>
            <p:ph idx="1"/>
          </p:nvPr>
        </p:nvSpPr>
        <p:spPr/>
        <p:txBody>
          <a:bodyPr/>
          <a:lstStyle/>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These limitations indicate that a more comprehensive approach to intelligent waste management systems is required.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In order to overcome these challenges, which include designing smarter sensors, refining the techniques of real-time processing, developing efficient energy supply methods, as well as integrating the various components, these systems have to be made realistic and functional for real-life implementation.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45299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7150-11A0-790F-657B-3777D9D12F1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827FF2F-69E3-BB83-83DB-C7EF19025F2D}"/>
              </a:ext>
            </a:extLst>
          </p:cNvPr>
          <p:cNvSpPr>
            <a:spLocks noGrp="1"/>
          </p:cNvSpPr>
          <p:nvPr>
            <p:ph idx="1"/>
          </p:nvPr>
        </p:nvSpPr>
        <p:spPr/>
        <p:txBody>
          <a:bodyPr>
            <a:normAutofit/>
          </a:bodyPr>
          <a:lstStyle/>
          <a:p>
            <a:r>
              <a:rPr lang="en-US" sz="1800" dirty="0">
                <a:effectLst/>
                <a:latin typeface="Garamond" panose="02020404030301010803" pitchFamily="18" charset="0"/>
                <a:ea typeface="Aptos" panose="020B0004020202020204" pitchFamily="34" charset="0"/>
                <a:cs typeface="Times New Roman" panose="02020603050405020304" pitchFamily="18" charset="0"/>
              </a:rPr>
              <a:t>In conclusion, the research papers covered in this literature review reveal that smart waste management systems have had significant advancements but still hold limitations and we can firmly conclude that there are possibilities to improve its efficiency by using robotic algorithms, computer vision, and deep learning techniques. </a:t>
            </a:r>
          </a:p>
          <a:p>
            <a:r>
              <a:rPr lang="en-US" sz="1800" dirty="0">
                <a:effectLst/>
                <a:latin typeface="Garamond" panose="02020404030301010803" pitchFamily="18" charset="0"/>
                <a:ea typeface="Aptos" panose="020B0004020202020204" pitchFamily="34" charset="0"/>
                <a:cs typeface="Times New Roman" panose="02020603050405020304" pitchFamily="18" charset="0"/>
              </a:rPr>
              <a:t>Key components like self-driving robot cars, mechanical manipulator arms, and intelligent bins have indicated possible ways of improving waste collection, sorting, and recycling efficiency. </a:t>
            </a:r>
            <a:br>
              <a:rPr lang="en-US" sz="1800" dirty="0">
                <a:effectLst/>
                <a:latin typeface="Garamond" panose="02020404030301010803" pitchFamily="18" charset="0"/>
                <a:ea typeface="Aptos" panose="020B0004020202020204" pitchFamily="34" charset="0"/>
                <a:cs typeface="Times New Roman" panose="02020603050405020304" pitchFamily="18" charset="0"/>
              </a:rPr>
            </a:br>
            <a:endParaRPr lang="en-US" dirty="0"/>
          </a:p>
        </p:txBody>
      </p:sp>
      <p:pic>
        <p:nvPicPr>
          <p:cNvPr id="8" name="Audio 7">
            <a:hlinkClick r:id="" action="ppaction://media"/>
            <a:extLst>
              <a:ext uri="{FF2B5EF4-FFF2-40B4-BE49-F238E27FC236}">
                <a16:creationId xmlns:a16="http://schemas.microsoft.com/office/drawing/2014/main" id="{3DC0032A-A517-B32C-4614-97900F856BD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2981162"/>
      </p:ext>
    </p:extLst>
  </p:cSld>
  <p:clrMapOvr>
    <a:masterClrMapping/>
  </p:clrMapOvr>
  <mc:AlternateContent xmlns:mc="http://schemas.openxmlformats.org/markup-compatibility/2006" xmlns:p14="http://schemas.microsoft.com/office/powerpoint/2010/main">
    <mc:Choice Requires="p14">
      <p:transition spd="slow" p14:dur="2000" advTm="28450"/>
    </mc:Choice>
    <mc:Fallback xmlns="">
      <p:transition spd="slow" advTm="28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97"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8"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9"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13"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4"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5"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6"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7"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8"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9"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0"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1"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2"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853330" y="1254035"/>
            <a:ext cx="2926190" cy="4002222"/>
          </a:xfrm>
        </p:spPr>
        <p:txBody>
          <a:bodyPr>
            <a:normAutofit/>
          </a:bodyPr>
          <a:lstStyle/>
          <a:p>
            <a:r>
              <a:rPr lang="en-US" sz="3300" dirty="0">
                <a:solidFill>
                  <a:srgbClr val="FFFFFF"/>
                </a:solidFill>
              </a:rPr>
              <a:t>Abstract</a:t>
            </a:r>
          </a:p>
        </p:txBody>
      </p:sp>
      <p:sp useBgFill="1">
        <p:nvSpPr>
          <p:cNvPr id="124" name="Round Diagonal Corner Rectangle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125">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8"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9"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0"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1"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2"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3"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4"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5"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6"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6" name="Content Placeholder 5">
            <a:extLst>
              <a:ext uri="{FF2B5EF4-FFF2-40B4-BE49-F238E27FC236}">
                <a16:creationId xmlns:a16="http://schemas.microsoft.com/office/drawing/2014/main" id="{F8C67AB5-3E2F-9D5F-FE8F-C9FB85EA61C9}"/>
              </a:ext>
            </a:extLst>
          </p:cNvPr>
          <p:cNvSpPr>
            <a:spLocks noGrp="1"/>
          </p:cNvSpPr>
          <p:nvPr>
            <p:ph idx="1"/>
          </p:nvPr>
        </p:nvSpPr>
        <p:spPr>
          <a:xfrm>
            <a:off x="4164709" y="912813"/>
            <a:ext cx="6882701" cy="4638676"/>
          </a:xfrm>
        </p:spPr>
        <p:txBody>
          <a:bodyPr>
            <a:normAutofit fontScale="92500"/>
          </a:bodyPr>
          <a:lstStyle/>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Lack of proper handling and disposal of wastes is becoming a major problem in the world today, especially in highly populated areas like colleges, hospitals, working places, malls and transport stations.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In this literature review, we will focus on the design and development of a smart waste management system which is made up of a robotic arm mechanism, an autonomous robot car, and an intelligent waste sorting trash bin.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The system will seek to improve the efficiency of waste management through the use of robotic algorithms, computer vision and deep learning.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In this review we will cover the findings from the various research projects that have contributed to the development of each of the component and show the possibility of integrated robotic solution to improve waste collection, sorting and recycling process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US" dirty="0"/>
          </a:p>
        </p:txBody>
      </p:sp>
      <p:pic>
        <p:nvPicPr>
          <p:cNvPr id="15" name="Audio 14">
            <a:hlinkClick r:id="" action="ppaction://media"/>
            <a:extLst>
              <a:ext uri="{FF2B5EF4-FFF2-40B4-BE49-F238E27FC236}">
                <a16:creationId xmlns:a16="http://schemas.microsoft.com/office/drawing/2014/main" id="{A1716963-470F-FBF0-328C-9715BCD3E61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45061">
        <p159:morph option="byObject"/>
      </p:transition>
    </mc:Choice>
    <mc:Fallback>
      <p:transition spd="slow" advTm="450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CF01E-98B6-F8EE-AD15-5D50C3FB98AC}"/>
              </a:ext>
            </a:extLst>
          </p:cNvPr>
          <p:cNvSpPr>
            <a:spLocks noGrp="1"/>
          </p:cNvSpPr>
          <p:nvPr>
            <p:ph type="title"/>
          </p:nvPr>
        </p:nvSpPr>
        <p:spPr/>
        <p:txBody>
          <a:bodyPr/>
          <a:lstStyle/>
          <a:p>
            <a:r>
              <a:rPr lang="en-US" dirty="0"/>
              <a:t>Conclusion - CONT</a:t>
            </a:r>
          </a:p>
        </p:txBody>
      </p:sp>
      <p:sp>
        <p:nvSpPr>
          <p:cNvPr id="3" name="Content Placeholder 2">
            <a:extLst>
              <a:ext uri="{FF2B5EF4-FFF2-40B4-BE49-F238E27FC236}">
                <a16:creationId xmlns:a16="http://schemas.microsoft.com/office/drawing/2014/main" id="{A8093168-26CE-CBE9-44BC-6EFEE3EB4A1C}"/>
              </a:ext>
            </a:extLst>
          </p:cNvPr>
          <p:cNvSpPr>
            <a:spLocks noGrp="1"/>
          </p:cNvSpPr>
          <p:nvPr>
            <p:ph idx="1"/>
          </p:nvPr>
        </p:nvSpPr>
        <p:spPr/>
        <p:txBody>
          <a:bodyPr>
            <a:normAutofit lnSpcReduction="10000"/>
          </a:bodyPr>
          <a:lstStyle/>
          <a:p>
            <a:r>
              <a:rPr lang="en-US" sz="1800" dirty="0">
                <a:effectLst/>
                <a:latin typeface="Garamond" panose="02020404030301010803" pitchFamily="18" charset="0"/>
                <a:ea typeface="Aptos" panose="020B0004020202020204" pitchFamily="34" charset="0"/>
                <a:cs typeface="Times New Roman" panose="02020603050405020304" pitchFamily="18" charset="0"/>
              </a:rPr>
              <a:t>Some of the important findings are the use of self-driving robot cars such as the one described by </a:t>
            </a:r>
            <a:r>
              <a:rPr lang="en-US" sz="1800" dirty="0" err="1">
                <a:effectLst/>
                <a:latin typeface="Garamond" panose="02020404030301010803" pitchFamily="18" charset="0"/>
                <a:ea typeface="Aptos" panose="020B0004020202020204" pitchFamily="34" charset="0"/>
                <a:cs typeface="Times New Roman" panose="02020603050405020304" pitchFamily="18" charset="0"/>
              </a:rPr>
              <a:t>Zhoulin</a:t>
            </a:r>
            <a:r>
              <a:rPr lang="en-US" sz="1800" dirty="0">
                <a:effectLst/>
                <a:latin typeface="Garamond" panose="02020404030301010803" pitchFamily="18" charset="0"/>
                <a:ea typeface="Aptos" panose="020B0004020202020204" pitchFamily="34" charset="0"/>
                <a:cs typeface="Times New Roman" panose="02020603050405020304" pitchFamily="18" charset="0"/>
              </a:rPr>
              <a:t> Chang et al. (2020) which employ techniques of visual recognition coupled with machine learning to identify waste effectively. </a:t>
            </a:r>
          </a:p>
          <a:p>
            <a:r>
              <a:rPr lang="en-US" sz="1800" dirty="0">
                <a:effectLst/>
                <a:latin typeface="Garamond" panose="02020404030301010803" pitchFamily="18" charset="0"/>
                <a:ea typeface="Aptos" panose="020B0004020202020204" pitchFamily="34" charset="0"/>
                <a:cs typeface="Times New Roman" panose="02020603050405020304" pitchFamily="18" charset="0"/>
              </a:rPr>
              <a:t>Real-time object detection and tracking as pointed out by Chandan et al. (2018) are also essential in path planning and waste identifying and the use of YOLO-based algorithms and GMM models is a crucial technique as these algorithms have high accuracy.</a:t>
            </a:r>
          </a:p>
          <a:p>
            <a:r>
              <a:rPr lang="en-US" sz="1800" dirty="0">
                <a:effectLst/>
                <a:latin typeface="Garamond" panose="02020404030301010803" pitchFamily="18" charset="0"/>
                <a:ea typeface="Aptos" panose="020B0004020202020204" pitchFamily="34" charset="0"/>
                <a:cs typeface="Times New Roman" panose="02020603050405020304" pitchFamily="18" charset="0"/>
              </a:rPr>
              <a:t>Robotic arms, such as the one described by </a:t>
            </a:r>
            <a:r>
              <a:rPr lang="en-US" sz="1800" dirty="0" err="1">
                <a:effectLst/>
                <a:latin typeface="Garamond" panose="02020404030301010803" pitchFamily="18" charset="0"/>
                <a:ea typeface="Aptos" panose="020B0004020202020204" pitchFamily="34" charset="0"/>
                <a:cs typeface="Times New Roman" panose="02020603050405020304" pitchFamily="18" charset="0"/>
              </a:rPr>
              <a:t>Ishwarya</a:t>
            </a:r>
            <a:r>
              <a:rPr lang="en-US" sz="1800" dirty="0">
                <a:effectLst/>
                <a:latin typeface="Garamond" panose="02020404030301010803" pitchFamily="18" charset="0"/>
                <a:ea typeface="Aptos" panose="020B0004020202020204" pitchFamily="34" charset="0"/>
                <a:cs typeface="Times New Roman" panose="02020603050405020304" pitchFamily="18" charset="0"/>
              </a:rPr>
              <a:t> (2019) have the ability to recognize waste, pick it up and dispose it through the use of control algorithms and sensors. </a:t>
            </a:r>
          </a:p>
          <a:p>
            <a:r>
              <a:rPr lang="en-US" sz="1800" dirty="0">
                <a:effectLst/>
                <a:latin typeface="Garamond" panose="02020404030301010803" pitchFamily="18" charset="0"/>
                <a:ea typeface="Aptos" panose="020B0004020202020204" pitchFamily="34" charset="0"/>
                <a:cs typeface="Times New Roman" panose="02020603050405020304" pitchFamily="18" charset="0"/>
              </a:rPr>
              <a:t>Intelligent waste sorting systems like the </a:t>
            </a:r>
            <a:r>
              <a:rPr lang="en-US" sz="1800" dirty="0" err="1">
                <a:effectLst/>
                <a:latin typeface="Garamond" panose="02020404030301010803" pitchFamily="18" charset="0"/>
                <a:ea typeface="Aptos" panose="020B0004020202020204" pitchFamily="34" charset="0"/>
                <a:cs typeface="Times New Roman" panose="02020603050405020304" pitchFamily="18" charset="0"/>
              </a:rPr>
              <a:t>RecycleNet</a:t>
            </a:r>
            <a:r>
              <a:rPr lang="en-US" sz="1800" dirty="0">
                <a:effectLst/>
                <a:latin typeface="Garamond" panose="02020404030301010803" pitchFamily="18" charset="0"/>
                <a:ea typeface="Aptos" panose="020B0004020202020204" pitchFamily="34" charset="0"/>
                <a:cs typeface="Times New Roman" panose="02020603050405020304" pitchFamily="18" charset="0"/>
              </a:rPr>
              <a:t> developed by </a:t>
            </a:r>
            <a:r>
              <a:rPr lang="en-US" sz="1800" dirty="0" err="1">
                <a:effectLst/>
                <a:latin typeface="Garamond" panose="02020404030301010803" pitchFamily="18" charset="0"/>
                <a:ea typeface="Aptos" panose="020B0004020202020204" pitchFamily="34" charset="0"/>
                <a:cs typeface="Times New Roman" panose="02020603050405020304" pitchFamily="18" charset="0"/>
              </a:rPr>
              <a:t>Bircanoglu</a:t>
            </a:r>
            <a:r>
              <a:rPr lang="en-US" sz="1800" dirty="0">
                <a:effectLst/>
                <a:latin typeface="Garamond" panose="02020404030301010803" pitchFamily="18" charset="0"/>
                <a:ea typeface="Aptos" panose="020B0004020202020204" pitchFamily="34" charset="0"/>
                <a:cs typeface="Times New Roman" panose="02020603050405020304" pitchFamily="18" charset="0"/>
              </a:rPr>
              <a:t> et al. in 2018 use deep neural networks for sorting of waste.</a:t>
            </a:r>
            <a:endParaRPr lang="en-US" dirty="0"/>
          </a:p>
        </p:txBody>
      </p:sp>
    </p:spTree>
    <p:extLst>
      <p:ext uri="{BB962C8B-B14F-4D97-AF65-F5344CB8AC3E}">
        <p14:creationId xmlns:p14="http://schemas.microsoft.com/office/powerpoint/2010/main" val="222040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C6AF-E85D-1505-8DEB-8884F835C05A}"/>
              </a:ext>
            </a:extLst>
          </p:cNvPr>
          <p:cNvSpPr>
            <a:spLocks noGrp="1"/>
          </p:cNvSpPr>
          <p:nvPr>
            <p:ph type="title"/>
          </p:nvPr>
        </p:nvSpPr>
        <p:spPr/>
        <p:txBody>
          <a:bodyPr/>
          <a:lstStyle/>
          <a:p>
            <a:r>
              <a:rPr lang="en-US" dirty="0"/>
              <a:t>Conclusion - CONT</a:t>
            </a:r>
          </a:p>
        </p:txBody>
      </p:sp>
      <p:sp>
        <p:nvSpPr>
          <p:cNvPr id="3" name="Content Placeholder 2">
            <a:extLst>
              <a:ext uri="{FF2B5EF4-FFF2-40B4-BE49-F238E27FC236}">
                <a16:creationId xmlns:a16="http://schemas.microsoft.com/office/drawing/2014/main" id="{DBF0642C-D8A8-E489-FA4A-0F226B92B7B8}"/>
              </a:ext>
            </a:extLst>
          </p:cNvPr>
          <p:cNvSpPr>
            <a:spLocks noGrp="1"/>
          </p:cNvSpPr>
          <p:nvPr>
            <p:ph idx="1"/>
          </p:nvPr>
        </p:nvSpPr>
        <p:spPr/>
        <p:txBody>
          <a:bodyPr/>
          <a:lstStyle/>
          <a:p>
            <a:r>
              <a:rPr lang="en-US" sz="1800" dirty="0">
                <a:effectLst/>
                <a:latin typeface="Garamond" panose="02020404030301010803" pitchFamily="18" charset="0"/>
                <a:ea typeface="Aptos" panose="020B0004020202020204" pitchFamily="34" charset="0"/>
                <a:cs typeface="Times New Roman" panose="02020603050405020304" pitchFamily="18" charset="0"/>
              </a:rPr>
              <a:t>Nevertheless, there are still several key limitations. Recognizing waste objects under different conditions is still an issue which was discussed by </a:t>
            </a:r>
            <a:r>
              <a:rPr lang="en-US" sz="1800" dirty="0" err="1">
                <a:effectLst/>
                <a:latin typeface="Garamond" panose="02020404030301010803" pitchFamily="18" charset="0"/>
                <a:ea typeface="Aptos" panose="020B0004020202020204" pitchFamily="34" charset="0"/>
                <a:cs typeface="Times New Roman" panose="02020603050405020304" pitchFamily="18" charset="0"/>
              </a:rPr>
              <a:t>Guennouni</a:t>
            </a:r>
            <a:r>
              <a:rPr lang="en-US" sz="1800" dirty="0">
                <a:effectLst/>
                <a:latin typeface="Garamond" panose="02020404030301010803" pitchFamily="18" charset="0"/>
                <a:ea typeface="Aptos" panose="020B0004020202020204" pitchFamily="34" charset="0"/>
                <a:cs typeface="Times New Roman" panose="02020603050405020304" pitchFamily="18" charset="0"/>
              </a:rPr>
              <a:t> et al. (2014). </a:t>
            </a:r>
          </a:p>
          <a:p>
            <a:r>
              <a:rPr lang="en-US" sz="1800" dirty="0">
                <a:effectLst/>
                <a:latin typeface="Garamond" panose="02020404030301010803" pitchFamily="18" charset="0"/>
                <a:ea typeface="Aptos" panose="020B0004020202020204" pitchFamily="34" charset="0"/>
                <a:cs typeface="Times New Roman" panose="02020603050405020304" pitchFamily="18" charset="0"/>
              </a:rPr>
              <a:t>Real time processing on embedded systems such as Raspberry Pi and Arduino is also a challenge because they have limited processing power. </a:t>
            </a:r>
          </a:p>
          <a:p>
            <a:r>
              <a:rPr lang="en-US" sz="1800" dirty="0">
                <a:effectLst/>
                <a:latin typeface="Garamond" panose="02020404030301010803" pitchFamily="18" charset="0"/>
                <a:ea typeface="Aptos" panose="020B0004020202020204" pitchFamily="34" charset="0"/>
                <a:cs typeface="Times New Roman" panose="02020603050405020304" pitchFamily="18" charset="0"/>
              </a:rPr>
              <a:t>The integration of navigation, waste collection, and sorting sub-systems has to be improved so that the system runs effectively. </a:t>
            </a:r>
          </a:p>
          <a:p>
            <a:r>
              <a:rPr lang="en-US" sz="1800" dirty="0">
                <a:effectLst/>
                <a:latin typeface="Garamond" panose="02020404030301010803" pitchFamily="18" charset="0"/>
                <a:ea typeface="Aptos" panose="020B0004020202020204" pitchFamily="34" charset="0"/>
                <a:cs typeface="Times New Roman" panose="02020603050405020304" pitchFamily="18" charset="0"/>
              </a:rPr>
              <a:t>Also, the further improvement of the detection and sorting efficiency, especially of paper and aluminum trash materials, is also another concern.</a:t>
            </a:r>
            <a:br>
              <a:rPr lang="en-US" sz="1800" dirty="0">
                <a:effectLst/>
                <a:latin typeface="Garamond" panose="02020404030301010803" pitchFamily="18" charset="0"/>
                <a:ea typeface="Aptos" panose="020B000402020202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854212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00F7-B50A-3811-827A-4E8C2359603E}"/>
              </a:ext>
            </a:extLst>
          </p:cNvPr>
          <p:cNvSpPr>
            <a:spLocks noGrp="1"/>
          </p:cNvSpPr>
          <p:nvPr>
            <p:ph type="title"/>
          </p:nvPr>
        </p:nvSpPr>
        <p:spPr/>
        <p:txBody>
          <a:bodyPr/>
          <a:lstStyle/>
          <a:p>
            <a:r>
              <a:rPr lang="en-US" dirty="0"/>
              <a:t>Conclusion - CONT</a:t>
            </a:r>
          </a:p>
        </p:txBody>
      </p:sp>
      <p:sp>
        <p:nvSpPr>
          <p:cNvPr id="3" name="Content Placeholder 2">
            <a:extLst>
              <a:ext uri="{FF2B5EF4-FFF2-40B4-BE49-F238E27FC236}">
                <a16:creationId xmlns:a16="http://schemas.microsoft.com/office/drawing/2014/main" id="{CF0DA4F1-8A5B-AF59-EC87-520E7E14782C}"/>
              </a:ext>
            </a:extLst>
          </p:cNvPr>
          <p:cNvSpPr>
            <a:spLocks noGrp="1"/>
          </p:cNvSpPr>
          <p:nvPr>
            <p:ph idx="1"/>
          </p:nvPr>
        </p:nvSpPr>
        <p:spPr/>
        <p:txBody>
          <a:bodyPr>
            <a:normAutofit lnSpcReduction="10000"/>
          </a:bodyPr>
          <a:lstStyle/>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I will incorporate the successful aspects of the research papers into my research project.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I will employ computer vision and deep learning techniques to let the autonomous robot car recognize and move towards the waste on its own.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Real time object detection and tracking will also be incorporated using more efficient variants of the YOLO or OpenCV algorithms for the detection of trash objects in real time.</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The robotic arm mechanism will be used in the handling of wastes with different shapes and sizes to ensure that it operates effectively. </a:t>
            </a:r>
          </a:p>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The intelligent sorting bin will incorporate deep learning for improving the efficiency of the sorting of waste materials.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46166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D0C3-9D80-0C6B-BAFD-F15C55FD971E}"/>
              </a:ext>
            </a:extLst>
          </p:cNvPr>
          <p:cNvSpPr>
            <a:spLocks noGrp="1"/>
          </p:cNvSpPr>
          <p:nvPr>
            <p:ph type="title"/>
          </p:nvPr>
        </p:nvSpPr>
        <p:spPr/>
        <p:txBody>
          <a:bodyPr/>
          <a:lstStyle/>
          <a:p>
            <a:r>
              <a:rPr lang="en-US" dirty="0"/>
              <a:t>Conclusion - CONT</a:t>
            </a:r>
          </a:p>
        </p:txBody>
      </p:sp>
      <p:sp>
        <p:nvSpPr>
          <p:cNvPr id="3" name="Content Placeholder 2">
            <a:extLst>
              <a:ext uri="{FF2B5EF4-FFF2-40B4-BE49-F238E27FC236}">
                <a16:creationId xmlns:a16="http://schemas.microsoft.com/office/drawing/2014/main" id="{4A66F422-7D82-35F4-AB85-141FB7ADA9E1}"/>
              </a:ext>
            </a:extLst>
          </p:cNvPr>
          <p:cNvSpPr>
            <a:spLocks noGrp="1"/>
          </p:cNvSpPr>
          <p:nvPr>
            <p:ph idx="1"/>
          </p:nvPr>
        </p:nvSpPr>
        <p:spPr/>
        <p:txBody>
          <a:bodyPr/>
          <a:lstStyle/>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To address the limitations identified, I will focus on several key areas: developing algorithms that can run in various lighting and environmental conditions; developing lightweight and efficient algorithms that can operate effectively on low-power embedded systems, ensuring better integration of navigation, collection, and sorting sub-systems to reduce errors; developing a system that can be used across multiple environments and handle different types of wastes; and improving detection and sorting mechanisms for complex materials such as paper and aluminum.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73394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0C5C-A6BA-7BFB-802C-4EA573BD821C}"/>
              </a:ext>
            </a:extLst>
          </p:cNvPr>
          <p:cNvSpPr>
            <a:spLocks noGrp="1"/>
          </p:cNvSpPr>
          <p:nvPr>
            <p:ph type="title"/>
          </p:nvPr>
        </p:nvSpPr>
        <p:spPr/>
        <p:txBody>
          <a:bodyPr/>
          <a:lstStyle/>
          <a:p>
            <a:r>
              <a:rPr lang="en-US" dirty="0"/>
              <a:t>Conclusion – CONCLUSION</a:t>
            </a:r>
          </a:p>
        </p:txBody>
      </p:sp>
      <p:sp>
        <p:nvSpPr>
          <p:cNvPr id="3" name="Content Placeholder 2">
            <a:extLst>
              <a:ext uri="{FF2B5EF4-FFF2-40B4-BE49-F238E27FC236}">
                <a16:creationId xmlns:a16="http://schemas.microsoft.com/office/drawing/2014/main" id="{9E681B90-F8B6-DCC9-E2D4-CC694A13470C}"/>
              </a:ext>
            </a:extLst>
          </p:cNvPr>
          <p:cNvSpPr>
            <a:spLocks noGrp="1"/>
          </p:cNvSpPr>
          <p:nvPr>
            <p:ph idx="1"/>
          </p:nvPr>
        </p:nvSpPr>
        <p:spPr/>
        <p:txBody>
          <a:bodyPr/>
          <a:lstStyle/>
          <a:p>
            <a:r>
              <a:rPr lang="en-US" sz="1800" kern="100" dirty="0">
                <a:effectLst/>
                <a:latin typeface="Garamond" panose="02020404030301010803" pitchFamily="18" charset="0"/>
                <a:ea typeface="Aptos" panose="020B0004020202020204" pitchFamily="34" charset="0"/>
                <a:cs typeface="Times New Roman" panose="02020603050405020304" pitchFamily="18" charset="0"/>
              </a:rPr>
              <a:t>By addressing the discussed limitations and incorporating the key insights provided by this literature review, my research proposes an efficient, faster, and more flexible smart waste management robotic system.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49420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11312-25EE-414B-95AC-18C99391C4B1}"/>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7F497F6B-5204-B0AC-E328-00A6610182C8}"/>
              </a:ext>
            </a:extLst>
          </p:cNvPr>
          <p:cNvSpPr>
            <a:spLocks noGrp="1"/>
          </p:cNvSpPr>
          <p:nvPr>
            <p:ph idx="1"/>
          </p:nvPr>
        </p:nvSpPr>
        <p:spPr>
          <a:xfrm>
            <a:off x="1141413" y="1587260"/>
            <a:ext cx="10262708" cy="5029200"/>
          </a:xfrm>
        </p:spPr>
        <p:txBody>
          <a:bodyPr>
            <a:noAutofit/>
          </a:bodyPr>
          <a:lstStyle/>
          <a:p>
            <a:pPr>
              <a:lnSpc>
                <a:spcPct val="100000"/>
              </a:lnSpc>
            </a:pPr>
            <a:r>
              <a:rPr lang="en-US" sz="1400" dirty="0" err="1"/>
              <a:t>Aschenbrenner</a:t>
            </a:r>
            <a:r>
              <a:rPr lang="en-US" sz="1400" dirty="0"/>
              <a:t>, Doris, Cecilia </a:t>
            </a:r>
            <a:r>
              <a:rPr lang="en-US" sz="1400" dirty="0" err="1"/>
              <a:t>Colloseus</a:t>
            </a:r>
            <a:r>
              <a:rPr lang="en-US" sz="1400" dirty="0"/>
              <a:t>, Rana Khoury, and Nicole </a:t>
            </a:r>
            <a:r>
              <a:rPr lang="en-US" sz="1400" dirty="0" err="1"/>
              <a:t>Fangerow</a:t>
            </a:r>
            <a:r>
              <a:rPr lang="en-US" sz="1400" dirty="0"/>
              <a:t>. “Robot-Assisted Automated Sorting Techniques for Plastic Recycling.” Procedia CIRP 120 (2023): 1232–37. https://doi.org/10.1016/j.procir.2023.09.154. 2. </a:t>
            </a:r>
          </a:p>
          <a:p>
            <a:pPr>
              <a:lnSpc>
                <a:spcPct val="100000"/>
              </a:lnSpc>
            </a:pPr>
            <a:r>
              <a:rPr lang="en-US" sz="1400" dirty="0" err="1"/>
              <a:t>Bircanoglu</a:t>
            </a:r>
            <a:r>
              <a:rPr lang="en-US" sz="1400" dirty="0"/>
              <a:t>, Cenk, </a:t>
            </a:r>
            <a:r>
              <a:rPr lang="en-US" sz="1400" dirty="0" err="1"/>
              <a:t>Meltem</a:t>
            </a:r>
            <a:r>
              <a:rPr lang="en-US" sz="1400" dirty="0"/>
              <a:t> </a:t>
            </a:r>
            <a:r>
              <a:rPr lang="en-US" sz="1400" dirty="0" err="1"/>
              <a:t>Atay</a:t>
            </a:r>
            <a:r>
              <a:rPr lang="en-US" sz="1400" dirty="0"/>
              <a:t>, </a:t>
            </a:r>
            <a:r>
              <a:rPr lang="en-US" sz="1400" dirty="0" err="1"/>
              <a:t>Fuat</a:t>
            </a:r>
            <a:r>
              <a:rPr lang="en-US" sz="1400" dirty="0"/>
              <a:t> </a:t>
            </a:r>
            <a:r>
              <a:rPr lang="en-US" sz="1400" dirty="0" err="1"/>
              <a:t>Beser</a:t>
            </a:r>
            <a:r>
              <a:rPr lang="en-US" sz="1400" dirty="0"/>
              <a:t>, </a:t>
            </a:r>
            <a:r>
              <a:rPr lang="en-US" sz="1400" dirty="0" err="1"/>
              <a:t>Ozgun</a:t>
            </a:r>
            <a:r>
              <a:rPr lang="en-US" sz="1400" dirty="0"/>
              <a:t> </a:t>
            </a:r>
            <a:r>
              <a:rPr lang="en-US" sz="1400" dirty="0" err="1"/>
              <a:t>Genc</a:t>
            </a:r>
            <a:r>
              <a:rPr lang="en-US" sz="1400" dirty="0"/>
              <a:t>, and Merve </a:t>
            </a:r>
            <a:r>
              <a:rPr lang="en-US" sz="1400" dirty="0" err="1"/>
              <a:t>Ayyuce</a:t>
            </a:r>
            <a:r>
              <a:rPr lang="en-US" sz="1400" dirty="0"/>
              <a:t> </a:t>
            </a:r>
            <a:r>
              <a:rPr lang="en-US" sz="1400" dirty="0" err="1"/>
              <a:t>Kizrak</a:t>
            </a:r>
            <a:r>
              <a:rPr lang="en-US" sz="1400" dirty="0"/>
              <a:t>. “</a:t>
            </a:r>
            <a:r>
              <a:rPr lang="en-US" sz="1400" dirty="0" err="1"/>
              <a:t>RecycleNet</a:t>
            </a:r>
            <a:r>
              <a:rPr lang="en-US" sz="1400" dirty="0"/>
              <a:t>: Intelligent Waste Sorting Using Deep Neural Networks.” In 2018 Innovations in Intelligent Systems and Applications (INISTA), 1–7. Thessaloniki: IEEE, 2018. </a:t>
            </a:r>
            <a:r>
              <a:rPr lang="en-US" sz="1400" dirty="0">
                <a:hlinkClick r:id="rId4"/>
              </a:rPr>
              <a:t>https://doi.org/10.1109/INISTA.2018.8466276</a:t>
            </a:r>
            <a:r>
              <a:rPr lang="en-US" sz="1400" dirty="0"/>
              <a:t>.</a:t>
            </a:r>
          </a:p>
          <a:p>
            <a:pPr>
              <a:lnSpc>
                <a:spcPct val="100000"/>
              </a:lnSpc>
            </a:pPr>
            <a:r>
              <a:rPr lang="en-US" sz="1400" dirty="0"/>
              <a:t>Chandan, G, Ayush Jain, Harsh Jain, and Mohana. “Real Time Object Detection and Tracking Using Deep Learning and OpenCV.” In 2018 International Conference on Inventive Research in Computing Applications (ICIRCA), 1305–8. Coimbatore: IEEE, 2018. https://doi.org/10.1109/ICIRCA.2018.8597266. </a:t>
            </a:r>
          </a:p>
          <a:p>
            <a:pPr>
              <a:lnSpc>
                <a:spcPct val="100000"/>
              </a:lnSpc>
            </a:pPr>
            <a:r>
              <a:rPr lang="en-US" sz="1400" dirty="0"/>
              <a:t>Chang, </a:t>
            </a:r>
            <a:r>
              <a:rPr lang="en-US" sz="1400" dirty="0" err="1"/>
              <a:t>Zhoulin</a:t>
            </a:r>
            <a:r>
              <a:rPr lang="en-US" sz="1400" dirty="0"/>
              <a:t>, </a:t>
            </a:r>
            <a:r>
              <a:rPr lang="en-US" sz="1400" dirty="0" err="1"/>
              <a:t>Linzhao</a:t>
            </a:r>
            <a:r>
              <a:rPr lang="en-US" sz="1400" dirty="0"/>
              <a:t> Hao, </a:t>
            </a:r>
            <a:r>
              <a:rPr lang="en-US" sz="1400" dirty="0" err="1"/>
              <a:t>Hanhong</a:t>
            </a:r>
            <a:r>
              <a:rPr lang="en-US" sz="1400" dirty="0"/>
              <a:t> Tan, and Wenjing Li. “Design of Mobile Garbage Collection Robot Based on Visual Recognition.” In 2020 IEEE 3rd International Conference on Automation, Electronics and Electrical Engineering (AUTEEE), 448–51. Shenyang, China: IEEE, 2020. https://doi.org/10.1109/AUTEEE50969.2020.9315545. </a:t>
            </a:r>
          </a:p>
          <a:p>
            <a:pPr>
              <a:lnSpc>
                <a:spcPct val="100000"/>
              </a:lnSpc>
            </a:pPr>
            <a:r>
              <a:rPr lang="en-US" sz="1400" dirty="0"/>
              <a:t>Davis, Ethan, and Marcela </a:t>
            </a:r>
            <a:r>
              <a:rPr lang="en-US" sz="1400" dirty="0" err="1"/>
              <a:t>Lebrija</a:t>
            </a:r>
            <a:r>
              <a:rPr lang="en-US" sz="1400" dirty="0"/>
              <a:t>. “TRASH.PY - A SMART SYSTEM ENSURING PROPER WASTE SORTING AND ELIMINATING USER DECISIONS,” n.d. </a:t>
            </a:r>
          </a:p>
          <a:p>
            <a:pPr>
              <a:lnSpc>
                <a:spcPct val="100000"/>
              </a:lnSpc>
            </a:pPr>
            <a:r>
              <a:rPr lang="en-US" sz="1400" dirty="0"/>
              <a:t>Gal, </a:t>
            </a:r>
            <a:r>
              <a:rPr lang="en-US" sz="1400" dirty="0" err="1"/>
              <a:t>Ionel</a:t>
            </a:r>
            <a:r>
              <a:rPr lang="en-US" sz="1400" dirty="0"/>
              <a:t>-Alexandru, Alexandra-</a:t>
            </a:r>
            <a:r>
              <a:rPr lang="en-US" sz="1400" dirty="0" err="1"/>
              <a:t>Cătălina</a:t>
            </a:r>
            <a:r>
              <a:rPr lang="en-US" sz="1400" dirty="0"/>
              <a:t> </a:t>
            </a:r>
            <a:r>
              <a:rPr lang="en-US" sz="1400" dirty="0" err="1"/>
              <a:t>Ciocîrlan</a:t>
            </a:r>
            <a:r>
              <a:rPr lang="en-US" sz="1400" dirty="0"/>
              <a:t>, and Mihai </a:t>
            </a:r>
            <a:r>
              <a:rPr lang="en-US" sz="1400" dirty="0" err="1"/>
              <a:t>Mărgăritescu</a:t>
            </a:r>
            <a:r>
              <a:rPr lang="en-US" sz="1400" dirty="0"/>
              <a:t>. “State </a:t>
            </a:r>
            <a:r>
              <a:rPr lang="en-US" sz="1400" dirty="0" err="1"/>
              <a:t>MachineBased</a:t>
            </a:r>
            <a:r>
              <a:rPr lang="en-US" sz="1400" dirty="0"/>
              <a:t> Hybrid Position/Force Control Architecture for a Waste Management Mobile Robot with 5DOF Manipulator.” Applied Sciences 11, no. 9 (May 6, 2021): 4222. https://doi.org/10.3390/app11094222. </a:t>
            </a:r>
          </a:p>
          <a:p>
            <a:pPr>
              <a:lnSpc>
                <a:spcPct val="100000"/>
              </a:lnSpc>
            </a:pPr>
            <a:r>
              <a:rPr lang="en-US" sz="1400" dirty="0" err="1"/>
              <a:t>Guennouni</a:t>
            </a:r>
            <a:r>
              <a:rPr lang="en-US" sz="1400" dirty="0"/>
              <a:t>, </a:t>
            </a:r>
            <a:r>
              <a:rPr lang="en-US" sz="1400" dirty="0" err="1"/>
              <a:t>Souhail</a:t>
            </a:r>
            <a:r>
              <a:rPr lang="en-US" sz="1400" dirty="0"/>
              <a:t>, Ali </a:t>
            </a:r>
            <a:r>
              <a:rPr lang="en-US" sz="1400" dirty="0" err="1"/>
              <a:t>Ahaitouf</a:t>
            </a:r>
            <a:r>
              <a:rPr lang="en-US" sz="1400" dirty="0"/>
              <a:t>, and Anass Mansouri. “Multiple Object Detection Using OpenCV on an Embedded Platform.” In 2014 Third IEEE International Colloquium in Information Science and Technology (CIST), 374–77. </a:t>
            </a:r>
            <a:r>
              <a:rPr lang="en-US" sz="1400" dirty="0" err="1"/>
              <a:t>Tetouan</a:t>
            </a:r>
            <a:r>
              <a:rPr lang="en-US" sz="1400" dirty="0"/>
              <a:t>, Morocco: IEEE, 2014. https://doi.org/10.1109/CIST.2014.7016649. </a:t>
            </a:r>
          </a:p>
        </p:txBody>
      </p:sp>
      <p:pic>
        <p:nvPicPr>
          <p:cNvPr id="6" name="Audio 5">
            <a:hlinkClick r:id="" action="ppaction://media"/>
            <a:extLst>
              <a:ext uri="{FF2B5EF4-FFF2-40B4-BE49-F238E27FC236}">
                <a16:creationId xmlns:a16="http://schemas.microsoft.com/office/drawing/2014/main" id="{70D4019B-24FE-5C7D-05F3-BBC2B9D98FB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83747380"/>
      </p:ext>
    </p:extLst>
  </p:cSld>
  <p:clrMapOvr>
    <a:masterClrMapping/>
  </p:clrMapOvr>
  <mc:AlternateContent xmlns:mc="http://schemas.openxmlformats.org/markup-compatibility/2006" xmlns:p14="http://schemas.microsoft.com/office/powerpoint/2010/main">
    <mc:Choice Requires="p14">
      <p:transition spd="slow" p14:dur="2000" advTm="2965"/>
    </mc:Choice>
    <mc:Fallback xmlns="">
      <p:transition spd="slow" advTm="2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DB55-41F8-76F5-9ED9-CF24AC849C7D}"/>
              </a:ext>
            </a:extLst>
          </p:cNvPr>
          <p:cNvSpPr>
            <a:spLocks noGrp="1"/>
          </p:cNvSpPr>
          <p:nvPr>
            <p:ph type="title"/>
          </p:nvPr>
        </p:nvSpPr>
        <p:spPr/>
        <p:txBody>
          <a:bodyPr/>
          <a:lstStyle/>
          <a:p>
            <a:r>
              <a:rPr lang="en-US" dirty="0"/>
              <a:t>BIBILIPGRAPH - CONT</a:t>
            </a:r>
          </a:p>
        </p:txBody>
      </p:sp>
      <p:sp>
        <p:nvSpPr>
          <p:cNvPr id="3" name="Content Placeholder 2">
            <a:extLst>
              <a:ext uri="{FF2B5EF4-FFF2-40B4-BE49-F238E27FC236}">
                <a16:creationId xmlns:a16="http://schemas.microsoft.com/office/drawing/2014/main" id="{54F9B663-EE0E-FEAB-582B-E4038362D469}"/>
              </a:ext>
            </a:extLst>
          </p:cNvPr>
          <p:cNvSpPr>
            <a:spLocks noGrp="1"/>
          </p:cNvSpPr>
          <p:nvPr>
            <p:ph idx="1"/>
          </p:nvPr>
        </p:nvSpPr>
        <p:spPr>
          <a:xfrm>
            <a:off x="1078302" y="1682151"/>
            <a:ext cx="9969109" cy="4109050"/>
          </a:xfrm>
        </p:spPr>
        <p:txBody>
          <a:bodyPr>
            <a:normAutofit fontScale="77500" lnSpcReduction="20000"/>
          </a:bodyPr>
          <a:lstStyle/>
          <a:p>
            <a:pPr>
              <a:lnSpc>
                <a:spcPct val="107000"/>
              </a:lnSpc>
              <a:spcBef>
                <a:spcPts val="0"/>
              </a:spcBef>
            </a:pPr>
            <a:r>
              <a:rPr lang="en-US" sz="1800" dirty="0">
                <a:latin typeface="+mj-lt"/>
              </a:rPr>
              <a:t>Hassan, </a:t>
            </a:r>
            <a:r>
              <a:rPr lang="en-US" sz="1800" dirty="0" err="1">
                <a:latin typeface="+mj-lt"/>
              </a:rPr>
              <a:t>Harnani</a:t>
            </a:r>
            <a:r>
              <a:rPr lang="en-US" sz="1800" dirty="0">
                <a:latin typeface="+mj-lt"/>
              </a:rPr>
              <a:t>, </a:t>
            </a:r>
            <a:r>
              <a:rPr lang="en-US" sz="1800" dirty="0" err="1">
                <a:latin typeface="+mj-lt"/>
              </a:rPr>
              <a:t>Fadzliana</a:t>
            </a:r>
            <a:r>
              <a:rPr lang="en-US" sz="1800" dirty="0">
                <a:latin typeface="+mj-lt"/>
              </a:rPr>
              <a:t> Saad, and Muhammad </a:t>
            </a:r>
            <a:r>
              <a:rPr lang="en-US" sz="1800" dirty="0" err="1">
                <a:latin typeface="+mj-lt"/>
              </a:rPr>
              <a:t>Suhaimi</a:t>
            </a:r>
            <a:r>
              <a:rPr lang="en-US" sz="1800" dirty="0">
                <a:latin typeface="+mj-lt"/>
              </a:rPr>
              <a:t> Mohd </a:t>
            </a:r>
            <a:r>
              <a:rPr lang="en-US" sz="1800" dirty="0" err="1">
                <a:latin typeface="+mj-lt"/>
              </a:rPr>
              <a:t>Raklan</a:t>
            </a:r>
            <a:r>
              <a:rPr lang="en-US" sz="1800" dirty="0">
                <a:latin typeface="+mj-lt"/>
              </a:rPr>
              <a:t>. “A Low-Cost Automated Sorting Recycle Bin Powered by Arduino Microcontroller.” In 2018 IEEE Conference on Systems, Process and Control (ICSPC), 182–86. Melaka, Malaysia: IEEE, 2018. </a:t>
            </a:r>
            <a:r>
              <a:rPr lang="en-US" sz="1800" dirty="0">
                <a:latin typeface="+mj-lt"/>
                <a:hlinkClick r:id="rId4"/>
              </a:rPr>
              <a:t>https://doi.org/10.1109/SPC.2018.8704146</a:t>
            </a:r>
            <a:endParaRPr lang="en-US" sz="1800" dirty="0">
              <a:latin typeface="+mj-lt"/>
            </a:endParaRPr>
          </a:p>
          <a:p>
            <a:pPr>
              <a:lnSpc>
                <a:spcPct val="107000"/>
              </a:lnSpc>
              <a:spcBef>
                <a:spcPts val="0"/>
              </a:spcBef>
            </a:pPr>
            <a:endParaRPr lang="en-US" sz="1800" kern="100" dirty="0">
              <a:effectLst/>
              <a:latin typeface="+mj-lt"/>
              <a:ea typeface="Aptos" panose="020B0004020202020204" pitchFamily="34" charset="0"/>
              <a:cs typeface="Times New Roman" panose="02020603050405020304" pitchFamily="18" charset="0"/>
            </a:endParaRPr>
          </a:p>
          <a:p>
            <a:pPr>
              <a:lnSpc>
                <a:spcPct val="107000"/>
              </a:lnSpc>
              <a:spcBef>
                <a:spcPts val="0"/>
              </a:spcBef>
            </a:pPr>
            <a:r>
              <a:rPr lang="en-US" sz="1800" kern="100" dirty="0" err="1">
                <a:effectLst/>
                <a:latin typeface="+mj-lt"/>
                <a:ea typeface="Aptos" panose="020B0004020202020204" pitchFamily="34" charset="0"/>
                <a:cs typeface="Times New Roman" panose="02020603050405020304" pitchFamily="18" charset="0"/>
              </a:rPr>
              <a:t>Ishwarya</a:t>
            </a:r>
            <a:r>
              <a:rPr lang="en-US" sz="1800" kern="100" dirty="0">
                <a:effectLst/>
                <a:latin typeface="+mj-lt"/>
                <a:ea typeface="Aptos" panose="020B0004020202020204" pitchFamily="34" charset="0"/>
                <a:cs typeface="Times New Roman" panose="02020603050405020304" pitchFamily="18" charset="0"/>
              </a:rPr>
              <a:t>, V. “Development of Robotic Arm with Suction and Grinding Mechanism for Sewage Cleaning.” International Journal for Research in Applied Science and Engineering Technology 7, no. 3 (March 31, 2019): 1083–88. </a:t>
            </a:r>
            <a:r>
              <a:rPr lang="en-US" sz="1800" u="sng" kern="100" dirty="0">
                <a:solidFill>
                  <a:srgbClr val="467886"/>
                </a:solidFill>
                <a:effectLst/>
                <a:latin typeface="+mj-lt"/>
                <a:ea typeface="Aptos" panose="020B0004020202020204" pitchFamily="34" charset="0"/>
                <a:cs typeface="Times New Roman" panose="02020603050405020304" pitchFamily="18" charset="0"/>
                <a:hlinkClick r:id="rId5"/>
              </a:rPr>
              <a:t>https://doi.org/10.22214/ijraset.2019.3192</a:t>
            </a:r>
            <a:r>
              <a:rPr lang="en-US" sz="1800" kern="100" dirty="0">
                <a:effectLst/>
                <a:latin typeface="+mj-lt"/>
                <a:ea typeface="Aptos" panose="020B0004020202020204" pitchFamily="34" charset="0"/>
                <a:cs typeface="Times New Roman" panose="02020603050405020304" pitchFamily="18" charset="0"/>
              </a:rPr>
              <a:t>.</a:t>
            </a:r>
          </a:p>
          <a:p>
            <a:pPr>
              <a:lnSpc>
                <a:spcPct val="107000"/>
              </a:lnSpc>
              <a:spcBef>
                <a:spcPts val="0"/>
              </a:spcBef>
            </a:pPr>
            <a:endParaRPr lang="en-US" sz="1800" kern="100" dirty="0">
              <a:effectLst/>
              <a:latin typeface="+mj-lt"/>
              <a:ea typeface="Aptos" panose="020B0004020202020204" pitchFamily="34" charset="0"/>
              <a:cs typeface="Times New Roman" panose="02020603050405020304" pitchFamily="18" charset="0"/>
            </a:endParaRPr>
          </a:p>
          <a:p>
            <a:pPr>
              <a:lnSpc>
                <a:spcPct val="107000"/>
              </a:lnSpc>
              <a:spcBef>
                <a:spcPts val="0"/>
              </a:spcBef>
            </a:pPr>
            <a:r>
              <a:rPr lang="en-US" sz="1800" kern="100" dirty="0" err="1">
                <a:effectLst/>
                <a:latin typeface="+mj-lt"/>
                <a:ea typeface="Aptos" panose="020B0004020202020204" pitchFamily="34" charset="0"/>
                <a:cs typeface="Times New Roman" panose="02020603050405020304" pitchFamily="18" charset="0"/>
              </a:rPr>
              <a:t>Prasetyo</a:t>
            </a:r>
            <a:r>
              <a:rPr lang="en-US" sz="1800" kern="100" dirty="0">
                <a:effectLst/>
                <a:latin typeface="+mj-lt"/>
                <a:ea typeface="Aptos" panose="020B0004020202020204" pitchFamily="34" charset="0"/>
                <a:cs typeface="Times New Roman" panose="02020603050405020304" pitchFamily="18" charset="0"/>
              </a:rPr>
              <a:t>, Aditya P. P., </a:t>
            </a:r>
            <a:r>
              <a:rPr lang="en-US" sz="1800" kern="100" dirty="0" err="1">
                <a:effectLst/>
                <a:latin typeface="+mj-lt"/>
                <a:ea typeface="Aptos" panose="020B0004020202020204" pitchFamily="34" charset="0"/>
                <a:cs typeface="Times New Roman" panose="02020603050405020304" pitchFamily="18" charset="0"/>
              </a:rPr>
              <a:t>Rendyansyah</a:t>
            </a:r>
            <a:r>
              <a:rPr lang="en-US" sz="1800" kern="100" dirty="0">
                <a:effectLst/>
                <a:latin typeface="+mj-lt"/>
                <a:ea typeface="Aptos" panose="020B0004020202020204" pitchFamily="34" charset="0"/>
                <a:cs typeface="Times New Roman" panose="02020603050405020304" pitchFamily="18" charset="0"/>
              </a:rPr>
              <a:t>, Sri </a:t>
            </a:r>
            <a:r>
              <a:rPr lang="en-US" sz="1800" kern="100" dirty="0" err="1">
                <a:effectLst/>
                <a:latin typeface="+mj-lt"/>
                <a:ea typeface="Aptos" panose="020B0004020202020204" pitchFamily="34" charset="0"/>
                <a:cs typeface="Times New Roman" panose="02020603050405020304" pitchFamily="18" charset="0"/>
              </a:rPr>
              <a:t>Desy</a:t>
            </a:r>
            <a:r>
              <a:rPr lang="en-US" sz="1800" kern="100" dirty="0">
                <a:effectLst/>
                <a:latin typeface="+mj-lt"/>
                <a:ea typeface="Aptos" panose="020B0004020202020204" pitchFamily="34" charset="0"/>
                <a:cs typeface="Times New Roman" panose="02020603050405020304" pitchFamily="18" charset="0"/>
              </a:rPr>
              <a:t> </a:t>
            </a:r>
            <a:r>
              <a:rPr lang="en-US" sz="1800" kern="100" dirty="0" err="1">
                <a:effectLst/>
                <a:latin typeface="+mj-lt"/>
                <a:ea typeface="Aptos" panose="020B0004020202020204" pitchFamily="34" charset="0"/>
                <a:cs typeface="Times New Roman" panose="02020603050405020304" pitchFamily="18" charset="0"/>
              </a:rPr>
              <a:t>Siswanti</a:t>
            </a:r>
            <a:r>
              <a:rPr lang="en-US" sz="1800" kern="100" dirty="0">
                <a:effectLst/>
                <a:latin typeface="+mj-lt"/>
                <a:ea typeface="Aptos" panose="020B0004020202020204" pitchFamily="34" charset="0"/>
                <a:cs typeface="Times New Roman" panose="02020603050405020304" pitchFamily="18" charset="0"/>
              </a:rPr>
              <a:t>, Siti </a:t>
            </a:r>
            <a:r>
              <a:rPr lang="en-US" sz="1800" kern="100" dirty="0" err="1">
                <a:effectLst/>
                <a:latin typeface="+mj-lt"/>
                <a:ea typeface="Aptos" panose="020B0004020202020204" pitchFamily="34" charset="0"/>
                <a:cs typeface="Times New Roman" panose="02020603050405020304" pitchFamily="18" charset="0"/>
              </a:rPr>
              <a:t>Nurmaini</a:t>
            </a:r>
            <a:r>
              <a:rPr lang="en-US" sz="1800" kern="100" dirty="0">
                <a:effectLst/>
                <a:latin typeface="+mj-lt"/>
                <a:ea typeface="Aptos" panose="020B0004020202020204" pitchFamily="34" charset="0"/>
                <a:cs typeface="Times New Roman" panose="02020603050405020304" pitchFamily="18" charset="0"/>
              </a:rPr>
              <a:t>, and </a:t>
            </a:r>
            <a:r>
              <a:rPr lang="en-US" sz="1800" kern="100" dirty="0" err="1">
                <a:effectLst/>
                <a:latin typeface="+mj-lt"/>
                <a:ea typeface="Aptos" panose="020B0004020202020204" pitchFamily="34" charset="0"/>
                <a:cs typeface="Times New Roman" panose="02020603050405020304" pitchFamily="18" charset="0"/>
              </a:rPr>
              <a:t>Abdurahman</a:t>
            </a:r>
            <a:r>
              <a:rPr lang="en-US" sz="1800" kern="100" dirty="0">
                <a:effectLst/>
                <a:latin typeface="+mj-lt"/>
                <a:ea typeface="Aptos" panose="020B0004020202020204" pitchFamily="34" charset="0"/>
                <a:cs typeface="Times New Roman" panose="02020603050405020304" pitchFamily="18" charset="0"/>
              </a:rPr>
              <a:t>. “Garbage Collector Robot (</a:t>
            </a:r>
            <a:r>
              <a:rPr lang="en-US" sz="1800" kern="100" dirty="0" err="1">
                <a:effectLst/>
                <a:latin typeface="+mj-lt"/>
                <a:ea typeface="Aptos" panose="020B0004020202020204" pitchFamily="34" charset="0"/>
                <a:cs typeface="Times New Roman" panose="02020603050405020304" pitchFamily="18" charset="0"/>
              </a:rPr>
              <a:t>Gacobot</a:t>
            </a:r>
            <a:r>
              <a:rPr lang="en-US" sz="1800" kern="100" dirty="0">
                <a:effectLst/>
                <a:latin typeface="+mj-lt"/>
                <a:ea typeface="Aptos" panose="020B0004020202020204" pitchFamily="34" charset="0"/>
                <a:cs typeface="Times New Roman" panose="02020603050405020304" pitchFamily="18" charset="0"/>
              </a:rPr>
              <a:t>) Design For Dry Waste Distribution.” Journal of Physics: Conference Series 1500, no. 1 (April 1, 2020): 012103. </a:t>
            </a:r>
            <a:r>
              <a:rPr lang="en-US" sz="1800" u="sng" kern="100" dirty="0">
                <a:solidFill>
                  <a:srgbClr val="467886"/>
                </a:solidFill>
                <a:effectLst/>
                <a:latin typeface="+mj-lt"/>
                <a:ea typeface="Aptos" panose="020B0004020202020204" pitchFamily="34" charset="0"/>
                <a:cs typeface="Times New Roman" panose="02020603050405020304" pitchFamily="18" charset="0"/>
                <a:hlinkClick r:id="rId6"/>
              </a:rPr>
              <a:t>https://doi.org/10.1088/1742-6596/1500/1/012103</a:t>
            </a:r>
            <a:r>
              <a:rPr lang="en-US" sz="1800" kern="100" dirty="0">
                <a:effectLst/>
                <a:latin typeface="+mj-lt"/>
                <a:ea typeface="Aptos" panose="020B0004020202020204" pitchFamily="34" charset="0"/>
                <a:cs typeface="Times New Roman" panose="02020603050405020304" pitchFamily="18" charset="0"/>
              </a:rPr>
              <a:t>.</a:t>
            </a:r>
          </a:p>
          <a:p>
            <a:pPr>
              <a:lnSpc>
                <a:spcPct val="107000"/>
              </a:lnSpc>
              <a:spcBef>
                <a:spcPts val="0"/>
              </a:spcBef>
            </a:pPr>
            <a:endParaRPr lang="en-US" sz="1800" kern="100" dirty="0">
              <a:effectLst/>
              <a:latin typeface="+mj-lt"/>
              <a:ea typeface="Aptos" panose="020B0004020202020204" pitchFamily="34" charset="0"/>
              <a:cs typeface="Times New Roman" panose="02020603050405020304" pitchFamily="18" charset="0"/>
            </a:endParaRPr>
          </a:p>
          <a:p>
            <a:pPr>
              <a:lnSpc>
                <a:spcPct val="107000"/>
              </a:lnSpc>
              <a:spcBef>
                <a:spcPts val="0"/>
              </a:spcBef>
            </a:pPr>
            <a:r>
              <a:rPr lang="en-US" sz="1800" kern="100" dirty="0">
                <a:effectLst/>
                <a:latin typeface="+mj-lt"/>
                <a:ea typeface="Aptos" panose="020B0004020202020204" pitchFamily="34" charset="0"/>
                <a:cs typeface="Times New Roman" panose="02020603050405020304" pitchFamily="18" charset="0"/>
              </a:rPr>
              <a:t>Redmon, Joseph, Santosh </a:t>
            </a:r>
            <a:r>
              <a:rPr lang="en-US" sz="1800" kern="100" dirty="0" err="1">
                <a:effectLst/>
                <a:latin typeface="+mj-lt"/>
                <a:ea typeface="Aptos" panose="020B0004020202020204" pitchFamily="34" charset="0"/>
                <a:cs typeface="Times New Roman" panose="02020603050405020304" pitchFamily="18" charset="0"/>
              </a:rPr>
              <a:t>Divvala</a:t>
            </a:r>
            <a:r>
              <a:rPr lang="en-US" sz="1800" kern="100" dirty="0">
                <a:effectLst/>
                <a:latin typeface="+mj-lt"/>
                <a:ea typeface="Aptos" panose="020B0004020202020204" pitchFamily="34" charset="0"/>
                <a:cs typeface="Times New Roman" panose="02020603050405020304" pitchFamily="18" charset="0"/>
              </a:rPr>
              <a:t>, Ross </a:t>
            </a:r>
            <a:r>
              <a:rPr lang="en-US" sz="1800" kern="100" dirty="0" err="1">
                <a:effectLst/>
                <a:latin typeface="+mj-lt"/>
                <a:ea typeface="Aptos" panose="020B0004020202020204" pitchFamily="34" charset="0"/>
                <a:cs typeface="Times New Roman" panose="02020603050405020304" pitchFamily="18" charset="0"/>
              </a:rPr>
              <a:t>Girshick</a:t>
            </a:r>
            <a:r>
              <a:rPr lang="en-US" sz="1800" kern="100" dirty="0">
                <a:effectLst/>
                <a:latin typeface="+mj-lt"/>
                <a:ea typeface="Aptos" panose="020B0004020202020204" pitchFamily="34" charset="0"/>
                <a:cs typeface="Times New Roman" panose="02020603050405020304" pitchFamily="18" charset="0"/>
              </a:rPr>
              <a:t>, and Ali Farhadi. “You Only Look Once: Unified, Real-Time Object Detection.” In 2016 IEEE Conference on Computer Vision and Pattern Recognition (CVPR), 779–88. Las Vegas, NV, USA: IEEE, 2016. </a:t>
            </a:r>
            <a:r>
              <a:rPr lang="en-US" sz="1800" u="sng" kern="100" dirty="0">
                <a:solidFill>
                  <a:srgbClr val="467886"/>
                </a:solidFill>
                <a:effectLst/>
                <a:latin typeface="+mj-lt"/>
                <a:ea typeface="Aptos" panose="020B0004020202020204" pitchFamily="34" charset="0"/>
                <a:cs typeface="Times New Roman" panose="02020603050405020304" pitchFamily="18" charset="0"/>
                <a:hlinkClick r:id="rId7"/>
              </a:rPr>
              <a:t>https://doi.org/10.1109/CVPR.2016.91</a:t>
            </a:r>
            <a:r>
              <a:rPr lang="en-US" sz="1800" kern="100" dirty="0">
                <a:effectLst/>
                <a:latin typeface="+mj-lt"/>
                <a:ea typeface="Aptos" panose="020B0004020202020204" pitchFamily="34" charset="0"/>
                <a:cs typeface="Times New Roman" panose="02020603050405020304" pitchFamily="18" charset="0"/>
              </a:rPr>
              <a:t>.</a:t>
            </a:r>
          </a:p>
          <a:p>
            <a:pPr>
              <a:lnSpc>
                <a:spcPct val="107000"/>
              </a:lnSpc>
              <a:spcBef>
                <a:spcPts val="0"/>
              </a:spcBef>
            </a:pPr>
            <a:endParaRPr lang="en-US" sz="1800" kern="100" dirty="0">
              <a:effectLst/>
              <a:latin typeface="+mj-lt"/>
              <a:ea typeface="Aptos" panose="020B0004020202020204" pitchFamily="34" charset="0"/>
              <a:cs typeface="Times New Roman" panose="02020603050405020304" pitchFamily="18" charset="0"/>
            </a:endParaRPr>
          </a:p>
          <a:p>
            <a:pPr>
              <a:lnSpc>
                <a:spcPct val="107000"/>
              </a:lnSpc>
              <a:spcBef>
                <a:spcPts val="0"/>
              </a:spcBef>
            </a:pPr>
            <a:r>
              <a:rPr lang="en-US" sz="1800" kern="100" dirty="0">
                <a:effectLst/>
                <a:latin typeface="+mj-lt"/>
                <a:ea typeface="Aptos" panose="020B0004020202020204" pitchFamily="34" charset="0"/>
                <a:cs typeface="Times New Roman" panose="02020603050405020304" pitchFamily="18" charset="0"/>
              </a:rPr>
              <a:t>Shaik, Dr </a:t>
            </a:r>
            <a:r>
              <a:rPr lang="en-US" sz="1800" kern="100" dirty="0" err="1">
                <a:effectLst/>
                <a:latin typeface="+mj-lt"/>
                <a:ea typeface="Aptos" panose="020B0004020202020204" pitchFamily="34" charset="0"/>
                <a:cs typeface="Times New Roman" panose="02020603050405020304" pitchFamily="18" charset="0"/>
              </a:rPr>
              <a:t>Bazani</a:t>
            </a:r>
            <a:r>
              <a:rPr lang="en-US" sz="1800" kern="100" dirty="0">
                <a:effectLst/>
                <a:latin typeface="+mj-lt"/>
                <a:ea typeface="Aptos" panose="020B0004020202020204" pitchFamily="34" charset="0"/>
                <a:cs typeface="Times New Roman" panose="02020603050405020304" pitchFamily="18" charset="0"/>
              </a:rPr>
              <a:t>, K Tej </a:t>
            </a:r>
            <a:r>
              <a:rPr lang="en-US" sz="1800" kern="100" dirty="0" err="1">
                <a:effectLst/>
                <a:latin typeface="+mj-lt"/>
                <a:ea typeface="Aptos" panose="020B0004020202020204" pitchFamily="34" charset="0"/>
                <a:cs typeface="Times New Roman" panose="02020603050405020304" pitchFamily="18" charset="0"/>
              </a:rPr>
              <a:t>Dheer</a:t>
            </a:r>
            <a:r>
              <a:rPr lang="en-US" sz="1800" kern="100" dirty="0">
                <a:effectLst/>
                <a:latin typeface="+mj-lt"/>
                <a:ea typeface="Aptos" panose="020B0004020202020204" pitchFamily="34" charset="0"/>
                <a:cs typeface="Times New Roman" panose="02020603050405020304" pitchFamily="18" charset="0"/>
              </a:rPr>
              <a:t>, and Dr V </a:t>
            </a:r>
            <a:r>
              <a:rPr lang="en-US" sz="1800" kern="100" dirty="0" err="1">
                <a:effectLst/>
                <a:latin typeface="+mj-lt"/>
                <a:ea typeface="Aptos" panose="020B0004020202020204" pitchFamily="34" charset="0"/>
                <a:cs typeface="Times New Roman" panose="02020603050405020304" pitchFamily="18" charset="0"/>
              </a:rPr>
              <a:t>Srinivasar</a:t>
            </a:r>
            <a:r>
              <a:rPr lang="en-US" sz="1800" kern="100" dirty="0">
                <a:effectLst/>
                <a:latin typeface="+mj-lt"/>
                <a:ea typeface="Aptos" panose="020B0004020202020204" pitchFamily="34" charset="0"/>
                <a:cs typeface="Times New Roman" panose="02020603050405020304" pitchFamily="18" charset="0"/>
              </a:rPr>
              <a:t> Rao. “DESIGN AND DEVELOPMENT OF GARBAGE COLLECTING ROBOT,” n.d.</a:t>
            </a:r>
          </a:p>
          <a:p>
            <a:pPr>
              <a:lnSpc>
                <a:spcPct val="107000"/>
              </a:lnSpc>
              <a:spcBef>
                <a:spcPts val="0"/>
              </a:spcBef>
            </a:pPr>
            <a:endParaRPr lang="en-US" sz="1800" kern="100" dirty="0">
              <a:effectLst/>
              <a:latin typeface="+mj-lt"/>
              <a:ea typeface="Aptos" panose="020B0004020202020204" pitchFamily="34" charset="0"/>
              <a:cs typeface="Times New Roman" panose="02020603050405020304" pitchFamily="18" charset="0"/>
            </a:endParaRPr>
          </a:p>
          <a:p>
            <a:pPr>
              <a:lnSpc>
                <a:spcPct val="107000"/>
              </a:lnSpc>
              <a:spcBef>
                <a:spcPts val="0"/>
              </a:spcBef>
            </a:pPr>
            <a:r>
              <a:rPr lang="en-US" sz="1800" kern="100" dirty="0">
                <a:effectLst/>
                <a:latin typeface="+mj-lt"/>
                <a:ea typeface="Aptos" panose="020B0004020202020204" pitchFamily="34" charset="0"/>
                <a:cs typeface="Times New Roman" panose="02020603050405020304" pitchFamily="18" charset="0"/>
              </a:rPr>
              <a:t>Sousa, Joao, Ana </a:t>
            </a:r>
            <a:r>
              <a:rPr lang="en-US" sz="1800" kern="100" dirty="0" err="1">
                <a:effectLst/>
                <a:latin typeface="+mj-lt"/>
                <a:ea typeface="Aptos" panose="020B0004020202020204" pitchFamily="34" charset="0"/>
                <a:cs typeface="Times New Roman" panose="02020603050405020304" pitchFamily="18" charset="0"/>
              </a:rPr>
              <a:t>Rebelo</a:t>
            </a:r>
            <a:r>
              <a:rPr lang="en-US" sz="1800" kern="100" dirty="0">
                <a:effectLst/>
                <a:latin typeface="+mj-lt"/>
                <a:ea typeface="Aptos" panose="020B0004020202020204" pitchFamily="34" charset="0"/>
                <a:cs typeface="Times New Roman" panose="02020603050405020304" pitchFamily="18" charset="0"/>
              </a:rPr>
              <a:t>, and Jaime S. Cardoso. “Automation of Waste Sorting with Deep Learning.” In 2019 XV Workshop de </a:t>
            </a:r>
            <a:r>
              <a:rPr lang="en-US" sz="1800" kern="100" dirty="0" err="1">
                <a:effectLst/>
                <a:latin typeface="+mj-lt"/>
                <a:ea typeface="Aptos" panose="020B0004020202020204" pitchFamily="34" charset="0"/>
                <a:cs typeface="Times New Roman" panose="02020603050405020304" pitchFamily="18" charset="0"/>
              </a:rPr>
              <a:t>Visão</a:t>
            </a:r>
            <a:r>
              <a:rPr lang="en-US" sz="1800" kern="100" dirty="0">
                <a:effectLst/>
                <a:latin typeface="+mj-lt"/>
                <a:ea typeface="Aptos" panose="020B0004020202020204" pitchFamily="34" charset="0"/>
                <a:cs typeface="Times New Roman" panose="02020603050405020304" pitchFamily="18" charset="0"/>
              </a:rPr>
              <a:t> </a:t>
            </a:r>
            <a:r>
              <a:rPr lang="en-US" sz="1800" kern="100" dirty="0" err="1">
                <a:effectLst/>
                <a:latin typeface="+mj-lt"/>
                <a:ea typeface="Aptos" panose="020B0004020202020204" pitchFamily="34" charset="0"/>
                <a:cs typeface="Times New Roman" panose="02020603050405020304" pitchFamily="18" charset="0"/>
              </a:rPr>
              <a:t>Computacional</a:t>
            </a:r>
            <a:r>
              <a:rPr lang="en-US" sz="1800" kern="100" dirty="0">
                <a:effectLst/>
                <a:latin typeface="+mj-lt"/>
                <a:ea typeface="Aptos" panose="020B0004020202020204" pitchFamily="34" charset="0"/>
                <a:cs typeface="Times New Roman" panose="02020603050405020304" pitchFamily="18" charset="0"/>
              </a:rPr>
              <a:t> (WVC), 43–48. São Bernardo do Campo, Brazil: IEEE, 2019. </a:t>
            </a:r>
            <a:r>
              <a:rPr lang="en-US" sz="1800" u="sng" kern="100" dirty="0">
                <a:solidFill>
                  <a:srgbClr val="467886"/>
                </a:solidFill>
                <a:effectLst/>
                <a:latin typeface="+mj-lt"/>
                <a:ea typeface="Aptos" panose="020B0004020202020204" pitchFamily="34" charset="0"/>
                <a:cs typeface="Times New Roman" panose="02020603050405020304" pitchFamily="18" charset="0"/>
                <a:hlinkClick r:id="rId8"/>
              </a:rPr>
              <a:t>https://doi.org/10.1109/WVC.2019.8876924</a:t>
            </a:r>
            <a:r>
              <a:rPr lang="en-US" sz="1800" kern="100" dirty="0">
                <a:effectLst/>
                <a:latin typeface="+mj-lt"/>
                <a:ea typeface="Aptos" panose="020B0004020202020204" pitchFamily="34" charset="0"/>
                <a:cs typeface="Times New Roman" panose="02020603050405020304" pitchFamily="18" charset="0"/>
              </a:rPr>
              <a:t>.</a:t>
            </a:r>
          </a:p>
          <a:p>
            <a:endParaRPr lang="en-US" dirty="0"/>
          </a:p>
        </p:txBody>
      </p:sp>
      <p:pic>
        <p:nvPicPr>
          <p:cNvPr id="6" name="Audio 5">
            <a:hlinkClick r:id="" action="ppaction://media"/>
            <a:extLst>
              <a:ext uri="{FF2B5EF4-FFF2-40B4-BE49-F238E27FC236}">
                <a16:creationId xmlns:a16="http://schemas.microsoft.com/office/drawing/2014/main" id="{53C26CF6-2115-F7EB-B51F-B9CF7BB010A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3613708"/>
      </p:ext>
    </p:extLst>
  </p:cSld>
  <p:clrMapOvr>
    <a:masterClrMapping/>
  </p:clrMapOvr>
  <mc:AlternateContent xmlns:mc="http://schemas.openxmlformats.org/markup-compatibility/2006" xmlns:p14="http://schemas.microsoft.com/office/powerpoint/2010/main">
    <mc:Choice Requires="p14">
      <p:transition spd="slow" p14:dur="2000" advTm="2911"/>
    </mc:Choice>
    <mc:Fallback xmlns="">
      <p:transition spd="slow" advTm="2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a:xfrm>
            <a:off x="888521" y="698740"/>
            <a:ext cx="9635706" cy="5184475"/>
          </a:xfrm>
        </p:spPr>
        <p:txBody>
          <a:bodyPr anchor="ctr"/>
          <a:lstStyle/>
          <a:p>
            <a:pPr algn="ctr"/>
            <a:r>
              <a:rPr lang="en-US" dirty="0"/>
              <a:t>  Thanks!	</a:t>
            </a:r>
          </a:p>
        </p:txBody>
      </p:sp>
      <p:pic>
        <p:nvPicPr>
          <p:cNvPr id="31" name="Audio 30">
            <a:hlinkClick r:id="" action="ppaction://media"/>
            <a:extLst>
              <a:ext uri="{FF2B5EF4-FFF2-40B4-BE49-F238E27FC236}">
                <a16:creationId xmlns:a16="http://schemas.microsoft.com/office/drawing/2014/main" id="{09E6CA35-AD56-486D-CE9F-4345E1834A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06540354"/>
      </p:ext>
    </p:extLst>
  </p:cSld>
  <p:clrMapOvr>
    <a:masterClrMapping/>
  </p:clrMapOvr>
  <mc:AlternateContent xmlns:mc="http://schemas.openxmlformats.org/markup-compatibility/2006" xmlns:p14="http://schemas.microsoft.com/office/powerpoint/2010/main">
    <mc:Choice Requires="p14">
      <p:transition spd="slow" p14:dur="2000" advTm="15634"/>
    </mc:Choice>
    <mc:Fallback xmlns="">
      <p:transition spd="slow" advTm="15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i="0" dirty="0">
                <a:effectLst/>
              </a:rPr>
              <a:t>Literature Review</a:t>
            </a:r>
            <a:endParaRPr lang="en-US" dirty="0"/>
          </a:p>
        </p:txBody>
      </p:sp>
      <p:sp>
        <p:nvSpPr>
          <p:cNvPr id="4" name="Content Placeholder 3">
            <a:extLst>
              <a:ext uri="{FF2B5EF4-FFF2-40B4-BE49-F238E27FC236}">
                <a16:creationId xmlns:a16="http://schemas.microsoft.com/office/drawing/2014/main" id="{CEF9217B-3920-EFFB-5322-393118BCFE72}"/>
              </a:ext>
            </a:extLst>
          </p:cNvPr>
          <p:cNvSpPr>
            <a:spLocks noGrp="1"/>
          </p:cNvSpPr>
          <p:nvPr>
            <p:ph idx="1"/>
          </p:nvPr>
        </p:nvSpPr>
        <p:spPr/>
        <p:txBody>
          <a:bodyPr>
            <a:normAutofit fontScale="92500"/>
          </a:bodyPr>
          <a:lstStyle/>
          <a:p>
            <a:r>
              <a:rPr lang="en-US" b="0" i="0" dirty="0">
                <a:effectLst/>
                <a:latin typeface="ui-sans-serif"/>
              </a:rPr>
              <a:t>Waste management is an important factor in densely populated areas because the level of waste production is high. </a:t>
            </a:r>
          </a:p>
          <a:p>
            <a:r>
              <a:rPr lang="en-US" b="0" i="0" dirty="0">
                <a:effectLst/>
                <a:latin typeface="ui-sans-serif"/>
              </a:rPr>
              <a:t>The conventional ways of waste collection involve a lot of manual handling and are not efficient, hence, the improper waste sorting and improved pollution. </a:t>
            </a:r>
          </a:p>
          <a:p>
            <a:r>
              <a:rPr lang="en-US" b="0" i="0" dirty="0">
                <a:effectLst/>
                <a:latin typeface="ui-sans-serif"/>
              </a:rPr>
              <a:t>Future improvements in robotics and artificial intelligence provide the potential for these solutions in building smart waste management systems.</a:t>
            </a:r>
            <a:br>
              <a:rPr lang="en-US" dirty="0"/>
            </a:br>
            <a:endParaRPr lang="en-US" dirty="0"/>
          </a:p>
        </p:txBody>
      </p:sp>
      <p:pic>
        <p:nvPicPr>
          <p:cNvPr id="17" name="Audio 16">
            <a:hlinkClick r:id="" action="ppaction://media"/>
            <a:extLst>
              <a:ext uri="{FF2B5EF4-FFF2-40B4-BE49-F238E27FC236}">
                <a16:creationId xmlns:a16="http://schemas.microsoft.com/office/drawing/2014/main" id="{B873244E-5B8E-F7E4-AD6B-EB962825DB4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84789884"/>
      </p:ext>
    </p:extLst>
  </p:cSld>
  <p:clrMapOvr>
    <a:masterClrMapping/>
  </p:clrMapOvr>
  <mc:AlternateContent xmlns:mc="http://schemas.openxmlformats.org/markup-compatibility/2006" xmlns:p14="http://schemas.microsoft.com/office/powerpoint/2010/main">
    <mc:Choice Requires="p14">
      <p:transition spd="slow" p14:dur="2000" advTm="53243"/>
    </mc:Choice>
    <mc:Fallback xmlns="">
      <p:transition spd="slow" advTm="53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4465E-3D78-1EA7-EB65-90CD42FD6BB1}"/>
              </a:ext>
            </a:extLst>
          </p:cNvPr>
          <p:cNvSpPr>
            <a:spLocks noGrp="1"/>
          </p:cNvSpPr>
          <p:nvPr>
            <p:ph type="title"/>
          </p:nvPr>
        </p:nvSpPr>
        <p:spPr/>
        <p:txBody>
          <a:bodyPr/>
          <a:lstStyle/>
          <a:p>
            <a:r>
              <a:rPr lang="en-US" dirty="0"/>
              <a:t>Literature Review - Autonomous Robot Car</a:t>
            </a:r>
          </a:p>
        </p:txBody>
      </p:sp>
      <p:sp>
        <p:nvSpPr>
          <p:cNvPr id="3" name="Content Placeholder 2">
            <a:extLst>
              <a:ext uri="{FF2B5EF4-FFF2-40B4-BE49-F238E27FC236}">
                <a16:creationId xmlns:a16="http://schemas.microsoft.com/office/drawing/2014/main" id="{952DA749-88F7-C487-AF53-693CBDEFFBA5}"/>
              </a:ext>
            </a:extLst>
          </p:cNvPr>
          <p:cNvSpPr>
            <a:spLocks noGrp="1"/>
          </p:cNvSpPr>
          <p:nvPr>
            <p:ph idx="1"/>
          </p:nvPr>
        </p:nvSpPr>
        <p:spPr/>
        <p:txBody>
          <a:bodyPr>
            <a:normAutofit fontScale="70000" lnSpcReduction="20000"/>
          </a:bodyPr>
          <a:lstStyle/>
          <a:p>
            <a:r>
              <a:rPr lang="en-US" dirty="0"/>
              <a:t>One of the key factors of design for an autonomous robot car for waste collection is the application of visual recognition and machine learning. </a:t>
            </a:r>
          </a:p>
          <a:p>
            <a:r>
              <a:rPr lang="en-US" dirty="0" err="1"/>
              <a:t>Zhoulin</a:t>
            </a:r>
            <a:r>
              <a:rPr lang="en-US" dirty="0"/>
              <a:t> Chang et al. (2020) provide details of a mobile garbage collection robot that implements the MobileNetv3-SSD algorithms and is able to move around, recognize garbage, and perform target detection and classification.</a:t>
            </a:r>
          </a:p>
          <a:p>
            <a:r>
              <a:rPr lang="en-US" dirty="0"/>
              <a:t> This robot integrates machine vision technology with intelligent control to achieve a higher level of automation in waste collection, which can greatly improve efficiency in waste collection.</a:t>
            </a:r>
          </a:p>
          <a:p>
            <a:r>
              <a:rPr lang="en-US" dirty="0"/>
              <a:t> It moves within environments, recognizes waste using advanced visual recognition algorithms, and accomplishes target identification and categorization. </a:t>
            </a:r>
          </a:p>
          <a:p>
            <a:r>
              <a:rPr lang="en-US" dirty="0"/>
              <a:t>These kinds of robots are self-sufficient and can work without interruption. This is quite efficient in large places or areas that experience fast accumulation of waste.</a:t>
            </a:r>
          </a:p>
        </p:txBody>
      </p:sp>
      <p:pic>
        <p:nvPicPr>
          <p:cNvPr id="16" name="Audio 15">
            <a:hlinkClick r:id="" action="ppaction://media"/>
            <a:extLst>
              <a:ext uri="{FF2B5EF4-FFF2-40B4-BE49-F238E27FC236}">
                <a16:creationId xmlns:a16="http://schemas.microsoft.com/office/drawing/2014/main" id="{4103C51F-5F29-7CDB-EFF6-D1E75E9830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27893184"/>
      </p:ext>
    </p:extLst>
  </p:cSld>
  <p:clrMapOvr>
    <a:masterClrMapping/>
  </p:clrMapOvr>
  <mc:AlternateContent xmlns:mc="http://schemas.openxmlformats.org/markup-compatibility/2006" xmlns:p14="http://schemas.microsoft.com/office/powerpoint/2010/main">
    <mc:Choice Requires="p14">
      <p:transition spd="slow" p14:dur="2000" advTm="61036"/>
    </mc:Choice>
    <mc:Fallback xmlns="">
      <p:transition spd="slow" advTm="61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E164D-BD93-24B5-4A2E-810F81A32B08}"/>
              </a:ext>
            </a:extLst>
          </p:cNvPr>
          <p:cNvSpPr>
            <a:spLocks noGrp="1"/>
          </p:cNvSpPr>
          <p:nvPr>
            <p:ph type="title"/>
          </p:nvPr>
        </p:nvSpPr>
        <p:spPr/>
        <p:txBody>
          <a:bodyPr/>
          <a:lstStyle/>
          <a:p>
            <a:r>
              <a:rPr lang="en-US" dirty="0"/>
              <a:t>Literature Review- Real-time Object Detection</a:t>
            </a:r>
          </a:p>
        </p:txBody>
      </p:sp>
      <p:sp>
        <p:nvSpPr>
          <p:cNvPr id="3" name="Content Placeholder 2">
            <a:extLst>
              <a:ext uri="{FF2B5EF4-FFF2-40B4-BE49-F238E27FC236}">
                <a16:creationId xmlns:a16="http://schemas.microsoft.com/office/drawing/2014/main" id="{7E1A29C2-BF6F-C564-3F34-FE951E6970CA}"/>
              </a:ext>
            </a:extLst>
          </p:cNvPr>
          <p:cNvSpPr>
            <a:spLocks noGrp="1"/>
          </p:cNvSpPr>
          <p:nvPr>
            <p:ph idx="1"/>
          </p:nvPr>
        </p:nvSpPr>
        <p:spPr/>
        <p:txBody>
          <a:bodyPr>
            <a:normAutofit fontScale="85000" lnSpcReduction="20000"/>
          </a:bodyPr>
          <a:lstStyle/>
          <a:p>
            <a:r>
              <a:rPr lang="en-US" dirty="0"/>
              <a:t>Real-time object detection and tracking are important in path planning and waste picking. </a:t>
            </a:r>
          </a:p>
          <a:p>
            <a:r>
              <a:rPr lang="en-US" dirty="0"/>
              <a:t>Chandan et al. (2018) discussed the use of YOLO-based algorithms along with GMM models. These methods presented a very high accuracy in feature extraction and classification. </a:t>
            </a:r>
          </a:p>
          <a:p>
            <a:r>
              <a:rPr lang="en-US" dirty="0"/>
              <a:t>These methods allow the autonomous robot car to localize and recognize the waste and track it so that the robot can deal with different waste management situations. </a:t>
            </a:r>
          </a:p>
          <a:p>
            <a:r>
              <a:rPr lang="en-US" dirty="0" err="1"/>
              <a:t>MobileNets</a:t>
            </a:r>
            <a:r>
              <a:rPr lang="en-US" dirty="0"/>
              <a:t> and SSD algorithms were used for detection and tracking which was fast and mostly accurate. </a:t>
            </a:r>
          </a:p>
          <a:p>
            <a:r>
              <a:rPr lang="en-US" dirty="0"/>
              <a:t>These methods improve the efficiency of the robot in recognizing and grasping many waste objects at the same time to facilitate proper collection of waste.</a:t>
            </a:r>
          </a:p>
          <a:p>
            <a:endParaRPr lang="en-US" dirty="0"/>
          </a:p>
          <a:p>
            <a:endParaRPr lang="en-US" dirty="0"/>
          </a:p>
        </p:txBody>
      </p:sp>
      <p:pic>
        <p:nvPicPr>
          <p:cNvPr id="11" name="Audio 10">
            <a:hlinkClick r:id="" action="ppaction://media"/>
            <a:extLst>
              <a:ext uri="{FF2B5EF4-FFF2-40B4-BE49-F238E27FC236}">
                <a16:creationId xmlns:a16="http://schemas.microsoft.com/office/drawing/2014/main" id="{B0D754CF-ED20-D4E4-9C76-308FC062BD5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83685475"/>
      </p:ext>
    </p:extLst>
  </p:cSld>
  <p:clrMapOvr>
    <a:masterClrMapping/>
  </p:clrMapOvr>
  <mc:AlternateContent xmlns:mc="http://schemas.openxmlformats.org/markup-compatibility/2006" xmlns:p14="http://schemas.microsoft.com/office/powerpoint/2010/main">
    <mc:Choice Requires="p14">
      <p:transition spd="slow" p14:dur="2000" advTm="63249"/>
    </mc:Choice>
    <mc:Fallback xmlns="">
      <p:transition spd="slow" advTm="63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76967-34FC-661F-7178-0C084B7EFFA1}"/>
              </a:ext>
            </a:extLst>
          </p:cNvPr>
          <p:cNvSpPr>
            <a:spLocks noGrp="1"/>
          </p:cNvSpPr>
          <p:nvPr>
            <p:ph type="title"/>
          </p:nvPr>
        </p:nvSpPr>
        <p:spPr/>
        <p:txBody>
          <a:bodyPr/>
          <a:lstStyle/>
          <a:p>
            <a:r>
              <a:rPr lang="en-US" dirty="0"/>
              <a:t>Literature Review- Object Detection on Embedded Platforms</a:t>
            </a:r>
          </a:p>
        </p:txBody>
      </p:sp>
      <p:sp>
        <p:nvSpPr>
          <p:cNvPr id="3" name="Content Placeholder 2">
            <a:extLst>
              <a:ext uri="{FF2B5EF4-FFF2-40B4-BE49-F238E27FC236}">
                <a16:creationId xmlns:a16="http://schemas.microsoft.com/office/drawing/2014/main" id="{F1FC2C47-6746-58F7-8CA6-71A93E7B3BD2}"/>
              </a:ext>
            </a:extLst>
          </p:cNvPr>
          <p:cNvSpPr>
            <a:spLocks noGrp="1"/>
          </p:cNvSpPr>
          <p:nvPr>
            <p:ph idx="1"/>
          </p:nvPr>
        </p:nvSpPr>
        <p:spPr/>
        <p:txBody>
          <a:bodyPr>
            <a:normAutofit fontScale="85000" lnSpcReduction="10000"/>
          </a:bodyPr>
          <a:lstStyle/>
          <a:p>
            <a:r>
              <a:rPr lang="en-US" dirty="0"/>
              <a:t>When applying object detection on embedded platforms, more focus is made on the achievement of near-real-time detection. </a:t>
            </a:r>
          </a:p>
          <a:p>
            <a:r>
              <a:rPr lang="en-US" dirty="0" err="1"/>
              <a:t>Guennouni</a:t>
            </a:r>
            <a:r>
              <a:rPr lang="en-US" dirty="0"/>
              <a:t> et al., (2014) explained the application of cascade classifiers founded on </a:t>
            </a:r>
            <a:r>
              <a:rPr lang="en-US" dirty="0" err="1"/>
              <a:t>Haar</a:t>
            </a:r>
            <a:r>
              <a:rPr lang="en-US" dirty="0"/>
              <a:t>-like features, integral images, and </a:t>
            </a:r>
            <a:r>
              <a:rPr lang="en-US" dirty="0" err="1"/>
              <a:t>Adaboost</a:t>
            </a:r>
            <a:r>
              <a:rPr lang="en-US" dirty="0"/>
              <a:t> learning algorithms that improve the detection speed and accuracy. </a:t>
            </a:r>
          </a:p>
          <a:p>
            <a:r>
              <a:rPr lang="en-US" dirty="0"/>
              <a:t>Such systems can be used in several surveillance applications, in our case waste management, to detect and identify several objects. </a:t>
            </a:r>
          </a:p>
          <a:p>
            <a:r>
              <a:rPr lang="en-US" dirty="0"/>
              <a:t>Real-time object detection at high frame rates is essential for the embedded systems present in autonomous waste collection robots to operate efficiently in complex environments.</a:t>
            </a:r>
          </a:p>
          <a:p>
            <a:endParaRPr lang="en-US" dirty="0"/>
          </a:p>
          <a:p>
            <a:endParaRPr lang="en-US" dirty="0"/>
          </a:p>
        </p:txBody>
      </p:sp>
      <p:pic>
        <p:nvPicPr>
          <p:cNvPr id="15" name="Audio 14">
            <a:hlinkClick r:id="" action="ppaction://media"/>
            <a:extLst>
              <a:ext uri="{FF2B5EF4-FFF2-40B4-BE49-F238E27FC236}">
                <a16:creationId xmlns:a16="http://schemas.microsoft.com/office/drawing/2014/main" id="{DF8D72A8-E853-F47D-1EF1-8714440A10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4708587"/>
      </p:ext>
    </p:extLst>
  </p:cSld>
  <p:clrMapOvr>
    <a:masterClrMapping/>
  </p:clrMapOvr>
  <mc:AlternateContent xmlns:mc="http://schemas.openxmlformats.org/markup-compatibility/2006" xmlns:p14="http://schemas.microsoft.com/office/powerpoint/2010/main">
    <mc:Choice Requires="p14">
      <p:transition spd="slow" p14:dur="2000" advTm="58251"/>
    </mc:Choice>
    <mc:Fallback xmlns="">
      <p:transition spd="slow" advTm="58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D574-11B5-D668-D85F-BA9DA5607354}"/>
              </a:ext>
            </a:extLst>
          </p:cNvPr>
          <p:cNvSpPr>
            <a:spLocks noGrp="1"/>
          </p:cNvSpPr>
          <p:nvPr>
            <p:ph type="title"/>
          </p:nvPr>
        </p:nvSpPr>
        <p:spPr/>
        <p:txBody>
          <a:bodyPr/>
          <a:lstStyle/>
          <a:p>
            <a:r>
              <a:rPr lang="en-US" dirty="0"/>
              <a:t>Literature Review - Robotic Arms</a:t>
            </a:r>
          </a:p>
        </p:txBody>
      </p:sp>
      <p:sp>
        <p:nvSpPr>
          <p:cNvPr id="3" name="Content Placeholder 2">
            <a:extLst>
              <a:ext uri="{FF2B5EF4-FFF2-40B4-BE49-F238E27FC236}">
                <a16:creationId xmlns:a16="http://schemas.microsoft.com/office/drawing/2014/main" id="{830198EE-3D29-1862-DA7C-CE6656F022DB}"/>
              </a:ext>
            </a:extLst>
          </p:cNvPr>
          <p:cNvSpPr>
            <a:spLocks noGrp="1"/>
          </p:cNvSpPr>
          <p:nvPr>
            <p:ph idx="1"/>
          </p:nvPr>
        </p:nvSpPr>
        <p:spPr/>
        <p:txBody>
          <a:bodyPr>
            <a:normAutofit fontScale="85000" lnSpcReduction="20000"/>
          </a:bodyPr>
          <a:lstStyle/>
          <a:p>
            <a:r>
              <a:rPr lang="en-US" dirty="0"/>
              <a:t>Development of robotic arms incorporates advanced control algorithms and the integration of sensors into the robotic arms.</a:t>
            </a:r>
          </a:p>
          <a:p>
            <a:r>
              <a:rPr lang="en-US" dirty="0"/>
              <a:t> </a:t>
            </a:r>
            <a:r>
              <a:rPr lang="en-US" dirty="0" err="1"/>
              <a:t>Ishwarya</a:t>
            </a:r>
            <a:r>
              <a:rPr lang="en-US" dirty="0"/>
              <a:t> (2019) describes a robotic arm that is used in cleaning sewages which has both suction and grinding functions. </a:t>
            </a:r>
          </a:p>
          <a:p>
            <a:r>
              <a:rPr lang="en-US" dirty="0"/>
              <a:t>This system is implemented on a Raspberry Pi 3 Model B+ and is equipped with a six-axis robotic arm to identify, grind, pick up, and dispose the waste. </a:t>
            </a:r>
          </a:p>
          <a:p>
            <a:r>
              <a:rPr lang="en-US" dirty="0"/>
              <a:t>The arm can carry waste up to 5. 2kg. </a:t>
            </a:r>
          </a:p>
          <a:p>
            <a:r>
              <a:rPr lang="en-US" dirty="0"/>
              <a:t>The incorporation of these sophisticated systems enables the robotic arm to handle the waste with much lower ease and higher accuracy.</a:t>
            </a:r>
          </a:p>
        </p:txBody>
      </p:sp>
      <p:pic>
        <p:nvPicPr>
          <p:cNvPr id="7" name="Audio 6">
            <a:hlinkClick r:id="" action="ppaction://media"/>
            <a:extLst>
              <a:ext uri="{FF2B5EF4-FFF2-40B4-BE49-F238E27FC236}">
                <a16:creationId xmlns:a16="http://schemas.microsoft.com/office/drawing/2014/main" id="{CAF2A8C1-3140-3CC8-AC43-1BC9F70A5E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8315367"/>
      </p:ext>
    </p:extLst>
  </p:cSld>
  <p:clrMapOvr>
    <a:masterClrMapping/>
  </p:clrMapOvr>
  <mc:AlternateContent xmlns:mc="http://schemas.openxmlformats.org/markup-compatibility/2006" xmlns:p14="http://schemas.microsoft.com/office/powerpoint/2010/main">
    <mc:Choice Requires="p14">
      <p:transition spd="slow" p14:dur="2000" advTm="39329"/>
    </mc:Choice>
    <mc:Fallback xmlns="">
      <p:transition spd="slow" advTm="39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2193-FF00-5CEE-1480-001D6E325DB9}"/>
              </a:ext>
            </a:extLst>
          </p:cNvPr>
          <p:cNvSpPr>
            <a:spLocks noGrp="1"/>
          </p:cNvSpPr>
          <p:nvPr>
            <p:ph type="title"/>
          </p:nvPr>
        </p:nvSpPr>
        <p:spPr/>
        <p:txBody>
          <a:bodyPr/>
          <a:lstStyle/>
          <a:p>
            <a:r>
              <a:rPr lang="en-US" dirty="0"/>
              <a:t> Literature Review - Autonomous Mobile Robots</a:t>
            </a:r>
          </a:p>
        </p:txBody>
      </p:sp>
      <p:sp>
        <p:nvSpPr>
          <p:cNvPr id="3" name="Content Placeholder 2">
            <a:extLst>
              <a:ext uri="{FF2B5EF4-FFF2-40B4-BE49-F238E27FC236}">
                <a16:creationId xmlns:a16="http://schemas.microsoft.com/office/drawing/2014/main" id="{5FE68970-2C18-5B21-8369-D61EA977630B}"/>
              </a:ext>
            </a:extLst>
          </p:cNvPr>
          <p:cNvSpPr>
            <a:spLocks noGrp="1"/>
          </p:cNvSpPr>
          <p:nvPr>
            <p:ph idx="1"/>
          </p:nvPr>
        </p:nvSpPr>
        <p:spPr/>
        <p:txBody>
          <a:bodyPr>
            <a:normAutofit fontScale="70000" lnSpcReduction="20000"/>
          </a:bodyPr>
          <a:lstStyle/>
          <a:p>
            <a:r>
              <a:rPr lang="en-US" dirty="0"/>
              <a:t>Another example is Garbage Collector Robot (</a:t>
            </a:r>
            <a:r>
              <a:rPr lang="en-US" dirty="0" err="1"/>
              <a:t>Gacobot</a:t>
            </a:r>
            <a:r>
              <a:rPr lang="en-US" dirty="0"/>
              <a:t>) developed by </a:t>
            </a:r>
            <a:r>
              <a:rPr lang="en-US" dirty="0" err="1"/>
              <a:t>Prasetyo</a:t>
            </a:r>
            <a:r>
              <a:rPr lang="en-US" dirty="0"/>
              <a:t> et al. (2020) that incorporates an autonomous mobile robot that is provided with ultrasonic sensors and manipulator systems.</a:t>
            </a:r>
          </a:p>
          <a:p>
            <a:r>
              <a:rPr lang="en-US" dirty="0"/>
              <a:t> The robot has the capability of identifying environmental patterns and the decision making is done by Fuzzy </a:t>
            </a:r>
            <a:r>
              <a:rPr lang="en-US" dirty="0" err="1"/>
              <a:t>Kohonen</a:t>
            </a:r>
            <a:r>
              <a:rPr lang="en-US" dirty="0"/>
              <a:t> Network (FKN) algorithm. </a:t>
            </a:r>
          </a:p>
          <a:p>
            <a:r>
              <a:rPr lang="en-US" dirty="0"/>
              <a:t>It effectively transports and dispenses waste within an open space.</a:t>
            </a:r>
          </a:p>
          <a:p>
            <a:r>
              <a:rPr lang="en-US" dirty="0"/>
              <a:t>The capabilities of the </a:t>
            </a:r>
            <a:r>
              <a:rPr lang="en-US" dirty="0" err="1"/>
              <a:t>Gacobot</a:t>
            </a:r>
            <a:r>
              <a:rPr lang="en-US" dirty="0"/>
              <a:t> robot to autonomously perform the tasks of navigating and handling waste in different environments is evidence of the possibility of achieving better waste management with the application of advanced sensors and control algorithms.</a:t>
            </a:r>
          </a:p>
          <a:p>
            <a:r>
              <a:rPr lang="en-US" dirty="0"/>
              <a:t> The use of such systems can greatly decrease the danger posed to human employees working in disposal and recycling of hazardous waste.</a:t>
            </a:r>
          </a:p>
        </p:txBody>
      </p:sp>
      <p:pic>
        <p:nvPicPr>
          <p:cNvPr id="8" name="Audio 7">
            <a:hlinkClick r:id="" action="ppaction://media"/>
            <a:extLst>
              <a:ext uri="{FF2B5EF4-FFF2-40B4-BE49-F238E27FC236}">
                <a16:creationId xmlns:a16="http://schemas.microsoft.com/office/drawing/2014/main" id="{01E9D2C1-148A-8B97-8432-CE984F46605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5422033"/>
      </p:ext>
    </p:extLst>
  </p:cSld>
  <p:clrMapOvr>
    <a:masterClrMapping/>
  </p:clrMapOvr>
  <mc:AlternateContent xmlns:mc="http://schemas.openxmlformats.org/markup-compatibility/2006" xmlns:p14="http://schemas.microsoft.com/office/powerpoint/2010/main">
    <mc:Choice Requires="p14">
      <p:transition spd="slow" p14:dur="2000" advTm="43060"/>
    </mc:Choice>
    <mc:Fallback xmlns="">
      <p:transition spd="slow" advTm="43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design</Template>
  <TotalTime>283</TotalTime>
  <Words>5520</Words>
  <Application>Microsoft Office PowerPoint</Application>
  <PresentationFormat>Widescreen</PresentationFormat>
  <Paragraphs>247</Paragraphs>
  <Slides>37</Slides>
  <Notes>23</Notes>
  <HiddenSlides>0</HiddenSlides>
  <MMClips>26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Arial</vt:lpstr>
      <vt:lpstr>Calibri</vt:lpstr>
      <vt:lpstr>Garamond</vt:lpstr>
      <vt:lpstr>Tw Cen MT</vt:lpstr>
      <vt:lpstr>ui-sans-serif</vt:lpstr>
      <vt:lpstr>Circuit</vt:lpstr>
      <vt:lpstr>Georgia State University</vt:lpstr>
      <vt:lpstr>PowerPoint Presentation</vt:lpstr>
      <vt:lpstr>Abstract</vt:lpstr>
      <vt:lpstr>Literature Review</vt:lpstr>
      <vt:lpstr>Literature Review - Autonomous Robot Car</vt:lpstr>
      <vt:lpstr>Literature Review- Real-time Object Detection</vt:lpstr>
      <vt:lpstr>Literature Review- Object Detection on Embedded Platforms</vt:lpstr>
      <vt:lpstr>Literature Review - Robotic Arms</vt:lpstr>
      <vt:lpstr> Literature Review - Autonomous Mobile Robots</vt:lpstr>
      <vt:lpstr>Literature Review - Hybrid Control Architecture</vt:lpstr>
      <vt:lpstr>Literature Review - Smart Bins</vt:lpstr>
      <vt:lpstr>Literature Review - Deep Learning</vt:lpstr>
      <vt:lpstr>Literature Review - Automation of Waste Sorting</vt:lpstr>
      <vt:lpstr>Literature Review - Summary</vt:lpstr>
      <vt:lpstr>METHOD</vt:lpstr>
      <vt:lpstr>METHOD - CONT</vt:lpstr>
      <vt:lpstr>RESULTS</vt:lpstr>
      <vt:lpstr>RESULTS- High accuracy in real-time object detection</vt:lpstr>
      <vt:lpstr>RESULTS- Improved performance of robotic arms</vt:lpstr>
      <vt:lpstr>RESULTS- Effective autonomous mobile robots</vt:lpstr>
      <vt:lpstr>RESULTS – IMPROVED sorting efficiency with deep learning</vt:lpstr>
      <vt:lpstr>Results – Conclusion </vt:lpstr>
      <vt:lpstr>Limitations</vt:lpstr>
      <vt:lpstr>Limitations - CONT</vt:lpstr>
      <vt:lpstr>Limitations - Cont </vt:lpstr>
      <vt:lpstr>Limitations - Cont </vt:lpstr>
      <vt:lpstr>Limitations - Cont </vt:lpstr>
      <vt:lpstr>Limitations - Conclusion </vt:lpstr>
      <vt:lpstr>CONCLUSION</vt:lpstr>
      <vt:lpstr>Conclusion - CONT</vt:lpstr>
      <vt:lpstr>Conclusion - CONT</vt:lpstr>
      <vt:lpstr>Conclusion - CONT</vt:lpstr>
      <vt:lpstr>Conclusion - CONT</vt:lpstr>
      <vt:lpstr>Conclusion – CONCLUSION</vt:lpstr>
      <vt:lpstr>Bibliography</vt:lpstr>
      <vt:lpstr>BIBILIPGRAPH - CONT</vt:lpstr>
      <vt:lpstr>  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Georgia State University</dc:title>
  <dc:creator>Nahom Abera</dc:creator>
  <cp:lastModifiedBy>Nahom Abera</cp:lastModifiedBy>
  <cp:revision>1</cp:revision>
  <dcterms:created xsi:type="dcterms:W3CDTF">2024-05-24T17:13:55Z</dcterms:created>
  <dcterms:modified xsi:type="dcterms:W3CDTF">2024-06-02T21:31:05Z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